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95" r:id="rId1"/>
    <p:sldMasterId id="2147483705" r:id="rId2"/>
  </p:sldMasterIdLst>
  <p:notesMasterIdLst>
    <p:notesMasterId r:id="rId45"/>
  </p:notesMasterIdLst>
  <p:handoutMasterIdLst>
    <p:handoutMasterId r:id="rId46"/>
  </p:handoutMasterIdLst>
  <p:sldIdLst>
    <p:sldId id="274" r:id="rId3"/>
    <p:sldId id="283" r:id="rId4"/>
    <p:sldId id="348" r:id="rId5"/>
    <p:sldId id="341" r:id="rId6"/>
    <p:sldId id="349" r:id="rId7"/>
    <p:sldId id="298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12" r:id="rId16"/>
    <p:sldId id="313" r:id="rId17"/>
    <p:sldId id="304" r:id="rId18"/>
    <p:sldId id="305" r:id="rId19"/>
    <p:sldId id="306" r:id="rId20"/>
    <p:sldId id="307" r:id="rId21"/>
    <p:sldId id="308" r:id="rId22"/>
    <p:sldId id="309" r:id="rId23"/>
    <p:sldId id="339" r:id="rId24"/>
    <p:sldId id="301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02" r:id="rId37"/>
    <p:sldId id="345" r:id="rId38"/>
    <p:sldId id="346" r:id="rId39"/>
    <p:sldId id="340" r:id="rId40"/>
    <p:sldId id="343" r:id="rId41"/>
    <p:sldId id="344" r:id="rId42"/>
    <p:sldId id="347" r:id="rId43"/>
    <p:sldId id="293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386EB029-4DB2-4E4A-99AE-6F66EDE9A6B8}">
          <p14:sldIdLst>
            <p14:sldId id="274"/>
            <p14:sldId id="283"/>
            <p14:sldId id="348"/>
            <p14:sldId id="341"/>
            <p14:sldId id="349"/>
            <p14:sldId id="298"/>
            <p14:sldId id="350"/>
            <p14:sldId id="351"/>
            <p14:sldId id="352"/>
            <p14:sldId id="353"/>
            <p14:sldId id="354"/>
            <p14:sldId id="355"/>
            <p14:sldId id="356"/>
            <p14:sldId id="312"/>
            <p14:sldId id="313"/>
            <p14:sldId id="304"/>
            <p14:sldId id="305"/>
            <p14:sldId id="306"/>
            <p14:sldId id="307"/>
            <p14:sldId id="308"/>
            <p14:sldId id="309"/>
            <p14:sldId id="339"/>
            <p14:sldId id="301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02"/>
            <p14:sldId id="345"/>
            <p14:sldId id="346"/>
            <p14:sldId id="340"/>
            <p14:sldId id="343"/>
            <p14:sldId id="344"/>
            <p14:sldId id="347"/>
            <p14:sldId id="293"/>
          </p14:sldIdLst>
        </p14:section>
        <p14:section name="Template" id="{1270541D-EF0D-40A2-978C-6190652E161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Forfatter" initials="F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1" autoAdjust="0"/>
    <p:restoredTop sz="72101" autoAdjust="0"/>
  </p:normalViewPr>
  <p:slideViewPr>
    <p:cSldViewPr snapToObjects="1">
      <p:cViewPr varScale="1">
        <p:scale>
          <a:sx n="82" d="100"/>
          <a:sy n="82" d="100"/>
        </p:scale>
        <p:origin x="1330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5" d="100"/>
          <a:sy n="95" d="100"/>
        </p:scale>
        <p:origin x="3248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customXml" Target="../customXml/item2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BADCD-D5D2-4438-ACB4-BB8D2A790053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6B9A234A-5AEE-4148-A58E-721920B743C9}">
      <dgm:prSet/>
      <dgm:spPr>
        <a:xfrm>
          <a:off x="205" y="687670"/>
          <a:ext cx="2479997" cy="297599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Who has/should have access to what resources?</a:t>
          </a:r>
        </a:p>
      </dgm:t>
    </dgm:pt>
    <dgm:pt modelId="{0595C135-28E2-4B29-B853-65AE8E28341C}" type="parTrans" cxnId="{AB576B13-655C-4EA1-B119-8D870B167F64}">
      <dgm:prSet/>
      <dgm:spPr/>
      <dgm:t>
        <a:bodyPr/>
        <a:lstStyle/>
        <a:p>
          <a:endParaRPr lang="en-US"/>
        </a:p>
      </dgm:t>
    </dgm:pt>
    <dgm:pt modelId="{DDCE1B5F-AC9B-447A-AC31-98853B773B7D}" type="sibTrans" cxnId="{AB576B13-655C-4EA1-B119-8D870B167F64}">
      <dgm:prSet phldrT="01" phldr="0"/>
      <dgm:spPr>
        <a:xfrm>
          <a:off x="205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01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0AB27733-6E7F-4456-BB3D-0353721B2B59}">
      <dgm:prSet/>
      <dgm:spPr>
        <a:xfrm>
          <a:off x="2678602" y="687670"/>
          <a:ext cx="2479997" cy="297599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What are they doing with that access?</a:t>
          </a:r>
        </a:p>
      </dgm:t>
    </dgm:pt>
    <dgm:pt modelId="{347971D7-E87B-4412-AA0E-53A8D7200517}" type="parTrans" cxnId="{C955EB28-24B2-4E41-8CB7-A0C156094502}">
      <dgm:prSet/>
      <dgm:spPr/>
      <dgm:t>
        <a:bodyPr/>
        <a:lstStyle/>
        <a:p>
          <a:endParaRPr lang="en-US"/>
        </a:p>
      </dgm:t>
    </dgm:pt>
    <dgm:pt modelId="{221FF141-1030-4CEA-86F3-3F169727F322}" type="sibTrans" cxnId="{C955EB28-24B2-4E41-8CB7-A0C156094502}">
      <dgm:prSet phldrT="02" phldr="0"/>
      <dgm:spPr>
        <a:xfrm>
          <a:off x="2678602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02</a:t>
          </a:r>
        </a:p>
      </dgm:t>
    </dgm:pt>
    <dgm:pt modelId="{9A41C189-E6AB-4CEA-9734-F2DE01003758}">
      <dgm:prSet/>
      <dgm:spPr>
        <a:xfrm>
          <a:off x="5356999" y="687670"/>
          <a:ext cx="2479997" cy="297599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Are there effective organizational controls for managing access?</a:t>
          </a:r>
        </a:p>
      </dgm:t>
    </dgm:pt>
    <dgm:pt modelId="{8AAB1112-AB23-4A35-8A70-FCC752B4D80A}" type="parTrans" cxnId="{FD15C32E-ECC1-4EBE-9BED-CC369CBA3419}">
      <dgm:prSet/>
      <dgm:spPr/>
      <dgm:t>
        <a:bodyPr/>
        <a:lstStyle/>
        <a:p>
          <a:endParaRPr lang="en-US"/>
        </a:p>
      </dgm:t>
    </dgm:pt>
    <dgm:pt modelId="{31D1FBCC-7772-45BE-BFE8-F473DB13DBB3}" type="sibTrans" cxnId="{FD15C32E-ECC1-4EBE-9BED-CC369CBA3419}">
      <dgm:prSet phldrT="03" phldr="0"/>
      <dgm:spPr>
        <a:xfrm>
          <a:off x="5356999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03</a:t>
          </a:r>
        </a:p>
      </dgm:t>
    </dgm:pt>
    <dgm:pt modelId="{B551F25C-E30B-4759-AB1F-AA4FAC82916D}">
      <dgm:prSet/>
      <dgm:spPr>
        <a:xfrm>
          <a:off x="8035397" y="687670"/>
          <a:ext cx="2479997" cy="2975996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Can auditors verify that the controls are working?</a:t>
          </a:r>
        </a:p>
      </dgm:t>
    </dgm:pt>
    <dgm:pt modelId="{1A0397F2-FDF5-4C00-BA20-8E279077F49C}" type="parTrans" cxnId="{CDC985E1-55F7-4E02-82E7-0C40544A81E0}">
      <dgm:prSet/>
      <dgm:spPr/>
      <dgm:t>
        <a:bodyPr/>
        <a:lstStyle/>
        <a:p>
          <a:endParaRPr lang="en-US"/>
        </a:p>
      </dgm:t>
    </dgm:pt>
    <dgm:pt modelId="{73848D1D-D565-44FA-A94B-777B620596FE}" type="sibTrans" cxnId="{CDC985E1-55F7-4E02-82E7-0C40544A81E0}">
      <dgm:prSet phldrT="04" phldr="0"/>
      <dgm:spPr>
        <a:xfrm>
          <a:off x="8035397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en-US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04</a:t>
          </a:r>
        </a:p>
      </dgm:t>
    </dgm:pt>
    <dgm:pt modelId="{0718915B-B2CC-4644-93E5-D1EA576F0106}" type="pres">
      <dgm:prSet presAssocID="{3ACBADCD-D5D2-4438-ACB4-BB8D2A790053}" presName="Name0" presStyleCnt="0">
        <dgm:presLayoutVars>
          <dgm:animLvl val="lvl"/>
          <dgm:resizeHandles val="exact"/>
        </dgm:presLayoutVars>
      </dgm:prSet>
      <dgm:spPr/>
    </dgm:pt>
    <dgm:pt modelId="{23B820A3-A668-4D0A-B867-D842A6EE8BC8}" type="pres">
      <dgm:prSet presAssocID="{6B9A234A-5AEE-4148-A58E-721920B743C9}" presName="compositeNode" presStyleCnt="0">
        <dgm:presLayoutVars>
          <dgm:bulletEnabled val="1"/>
        </dgm:presLayoutVars>
      </dgm:prSet>
      <dgm:spPr/>
    </dgm:pt>
    <dgm:pt modelId="{3D6EBF03-D379-42E4-8D8B-9250D012A9EB}" type="pres">
      <dgm:prSet presAssocID="{6B9A234A-5AEE-4148-A58E-721920B743C9}" presName="bgRect" presStyleLbl="alignNode1" presStyleIdx="0" presStyleCnt="4" custLinFactNeighborX="19" custLinFactNeighborY="-20"/>
      <dgm:spPr/>
    </dgm:pt>
    <dgm:pt modelId="{D0E00DD0-D4AA-4298-A414-67E83DEE02FB}" type="pres">
      <dgm:prSet presAssocID="{DDCE1B5F-AC9B-447A-AC31-98853B773B7D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C9976C00-0EB8-4CC3-B089-9F3FA4382E82}" type="pres">
      <dgm:prSet presAssocID="{6B9A234A-5AEE-4148-A58E-721920B743C9}" presName="nodeRect" presStyleLbl="alignNode1" presStyleIdx="0" presStyleCnt="4">
        <dgm:presLayoutVars>
          <dgm:bulletEnabled val="1"/>
        </dgm:presLayoutVars>
      </dgm:prSet>
      <dgm:spPr/>
    </dgm:pt>
    <dgm:pt modelId="{D15F8544-DDAC-44F8-84BF-5CDBB05FF733}" type="pres">
      <dgm:prSet presAssocID="{DDCE1B5F-AC9B-447A-AC31-98853B773B7D}" presName="sibTrans" presStyleCnt="0"/>
      <dgm:spPr/>
    </dgm:pt>
    <dgm:pt modelId="{AC5ADBB3-3FF9-4F4B-A213-DA8CAB757847}" type="pres">
      <dgm:prSet presAssocID="{0AB27733-6E7F-4456-BB3D-0353721B2B59}" presName="compositeNode" presStyleCnt="0">
        <dgm:presLayoutVars>
          <dgm:bulletEnabled val="1"/>
        </dgm:presLayoutVars>
      </dgm:prSet>
      <dgm:spPr/>
    </dgm:pt>
    <dgm:pt modelId="{BCE613DF-CA9E-43BB-BDF6-2106544DE08C}" type="pres">
      <dgm:prSet presAssocID="{0AB27733-6E7F-4456-BB3D-0353721B2B59}" presName="bgRect" presStyleLbl="alignNode1" presStyleIdx="1" presStyleCnt="4"/>
      <dgm:spPr/>
    </dgm:pt>
    <dgm:pt modelId="{C016EA75-C52C-4C93-ADC1-65D1F68373B7}" type="pres">
      <dgm:prSet presAssocID="{221FF141-1030-4CEA-86F3-3F169727F322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3C39B010-B895-4D0C-A87A-A6EFB44B9B1B}" type="pres">
      <dgm:prSet presAssocID="{0AB27733-6E7F-4456-BB3D-0353721B2B59}" presName="nodeRect" presStyleLbl="alignNode1" presStyleIdx="1" presStyleCnt="4">
        <dgm:presLayoutVars>
          <dgm:bulletEnabled val="1"/>
        </dgm:presLayoutVars>
      </dgm:prSet>
      <dgm:spPr/>
    </dgm:pt>
    <dgm:pt modelId="{D66A1D12-0CD8-43A3-A842-D7F1CFF0AD6B}" type="pres">
      <dgm:prSet presAssocID="{221FF141-1030-4CEA-86F3-3F169727F322}" presName="sibTrans" presStyleCnt="0"/>
      <dgm:spPr/>
    </dgm:pt>
    <dgm:pt modelId="{FB80E4DC-7C1D-43F6-B04E-2D288316B173}" type="pres">
      <dgm:prSet presAssocID="{9A41C189-E6AB-4CEA-9734-F2DE01003758}" presName="compositeNode" presStyleCnt="0">
        <dgm:presLayoutVars>
          <dgm:bulletEnabled val="1"/>
        </dgm:presLayoutVars>
      </dgm:prSet>
      <dgm:spPr/>
    </dgm:pt>
    <dgm:pt modelId="{A0665DF1-D82B-494D-BB47-E711687F02AD}" type="pres">
      <dgm:prSet presAssocID="{9A41C189-E6AB-4CEA-9734-F2DE01003758}" presName="bgRect" presStyleLbl="alignNode1" presStyleIdx="2" presStyleCnt="4"/>
      <dgm:spPr/>
    </dgm:pt>
    <dgm:pt modelId="{DC189804-24F2-466C-9840-4C64F5D57F06}" type="pres">
      <dgm:prSet presAssocID="{31D1FBCC-7772-45BE-BFE8-F473DB13DBB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D1E4FBB8-551C-44FE-B586-794E32088FFA}" type="pres">
      <dgm:prSet presAssocID="{9A41C189-E6AB-4CEA-9734-F2DE01003758}" presName="nodeRect" presStyleLbl="alignNode1" presStyleIdx="2" presStyleCnt="4">
        <dgm:presLayoutVars>
          <dgm:bulletEnabled val="1"/>
        </dgm:presLayoutVars>
      </dgm:prSet>
      <dgm:spPr/>
    </dgm:pt>
    <dgm:pt modelId="{CA9FE745-D311-4CA2-90A4-3AD3A4BA0599}" type="pres">
      <dgm:prSet presAssocID="{31D1FBCC-7772-45BE-BFE8-F473DB13DBB3}" presName="sibTrans" presStyleCnt="0"/>
      <dgm:spPr/>
    </dgm:pt>
    <dgm:pt modelId="{36BB9409-0CA7-4D28-B24D-5699ECFAD28C}" type="pres">
      <dgm:prSet presAssocID="{B551F25C-E30B-4759-AB1F-AA4FAC82916D}" presName="compositeNode" presStyleCnt="0">
        <dgm:presLayoutVars>
          <dgm:bulletEnabled val="1"/>
        </dgm:presLayoutVars>
      </dgm:prSet>
      <dgm:spPr/>
    </dgm:pt>
    <dgm:pt modelId="{06544DF9-ABC5-40EB-9C7D-14003B3DC08E}" type="pres">
      <dgm:prSet presAssocID="{B551F25C-E30B-4759-AB1F-AA4FAC82916D}" presName="bgRect" presStyleLbl="alignNode1" presStyleIdx="3" presStyleCnt="4"/>
      <dgm:spPr/>
    </dgm:pt>
    <dgm:pt modelId="{AAB7C764-8B7E-4CA4-ACE1-5104AD170A19}" type="pres">
      <dgm:prSet presAssocID="{73848D1D-D565-44FA-A94B-777B620596F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F37C5254-0E94-4F9E-9D7F-1DE1ACED6F36}" type="pres">
      <dgm:prSet presAssocID="{B551F25C-E30B-4759-AB1F-AA4FAC82916D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16839F02-78B7-43AF-B598-1287BAFD4C30}" type="presOf" srcId="{221FF141-1030-4CEA-86F3-3F169727F322}" destId="{C016EA75-C52C-4C93-ADC1-65D1F68373B7}" srcOrd="0" destOrd="0" presId="urn:microsoft.com/office/officeart/2016/7/layout/LinearBlockProcessNumbered"/>
    <dgm:cxn modelId="{AB576B13-655C-4EA1-B119-8D870B167F64}" srcId="{3ACBADCD-D5D2-4438-ACB4-BB8D2A790053}" destId="{6B9A234A-5AEE-4148-A58E-721920B743C9}" srcOrd="0" destOrd="0" parTransId="{0595C135-28E2-4B29-B853-65AE8E28341C}" sibTransId="{DDCE1B5F-AC9B-447A-AC31-98853B773B7D}"/>
    <dgm:cxn modelId="{55524327-99D5-4374-8D08-BF0BCFE4695C}" type="presOf" srcId="{9A41C189-E6AB-4CEA-9734-F2DE01003758}" destId="{D1E4FBB8-551C-44FE-B586-794E32088FFA}" srcOrd="1" destOrd="0" presId="urn:microsoft.com/office/officeart/2016/7/layout/LinearBlockProcessNumbered"/>
    <dgm:cxn modelId="{C955EB28-24B2-4E41-8CB7-A0C156094502}" srcId="{3ACBADCD-D5D2-4438-ACB4-BB8D2A790053}" destId="{0AB27733-6E7F-4456-BB3D-0353721B2B59}" srcOrd="1" destOrd="0" parTransId="{347971D7-E87B-4412-AA0E-53A8D7200517}" sibTransId="{221FF141-1030-4CEA-86F3-3F169727F322}"/>
    <dgm:cxn modelId="{FD15C32E-ECC1-4EBE-9BED-CC369CBA3419}" srcId="{3ACBADCD-D5D2-4438-ACB4-BB8D2A790053}" destId="{9A41C189-E6AB-4CEA-9734-F2DE01003758}" srcOrd="2" destOrd="0" parTransId="{8AAB1112-AB23-4A35-8A70-FCC752B4D80A}" sibTransId="{31D1FBCC-7772-45BE-BFE8-F473DB13DBB3}"/>
    <dgm:cxn modelId="{E11F3164-5D11-4334-A0F8-DF92B3142272}" type="presOf" srcId="{6B9A234A-5AEE-4148-A58E-721920B743C9}" destId="{C9976C00-0EB8-4CC3-B089-9F3FA4382E82}" srcOrd="1" destOrd="0" presId="urn:microsoft.com/office/officeart/2016/7/layout/LinearBlockProcessNumbered"/>
    <dgm:cxn modelId="{7C771856-B92A-4DDE-BDE7-274792104C09}" type="presOf" srcId="{3ACBADCD-D5D2-4438-ACB4-BB8D2A790053}" destId="{0718915B-B2CC-4644-93E5-D1EA576F0106}" srcOrd="0" destOrd="0" presId="urn:microsoft.com/office/officeart/2016/7/layout/LinearBlockProcessNumbered"/>
    <dgm:cxn modelId="{ADC58686-7241-45E9-99C2-EB9BBB3FD77E}" type="presOf" srcId="{B551F25C-E30B-4759-AB1F-AA4FAC82916D}" destId="{06544DF9-ABC5-40EB-9C7D-14003B3DC08E}" srcOrd="0" destOrd="0" presId="urn:microsoft.com/office/officeart/2016/7/layout/LinearBlockProcessNumbered"/>
    <dgm:cxn modelId="{224D4C87-213A-4C2D-A891-6799C86F2098}" type="presOf" srcId="{31D1FBCC-7772-45BE-BFE8-F473DB13DBB3}" destId="{DC189804-24F2-466C-9840-4C64F5D57F06}" srcOrd="0" destOrd="0" presId="urn:microsoft.com/office/officeart/2016/7/layout/LinearBlockProcessNumbered"/>
    <dgm:cxn modelId="{CB256A90-F590-42FA-990E-83AE65665991}" type="presOf" srcId="{0AB27733-6E7F-4456-BB3D-0353721B2B59}" destId="{BCE613DF-CA9E-43BB-BDF6-2106544DE08C}" srcOrd="0" destOrd="0" presId="urn:microsoft.com/office/officeart/2016/7/layout/LinearBlockProcessNumbered"/>
    <dgm:cxn modelId="{B62B5595-7663-4839-A59E-A63D300950A1}" type="presOf" srcId="{DDCE1B5F-AC9B-447A-AC31-98853B773B7D}" destId="{D0E00DD0-D4AA-4298-A414-67E83DEE02FB}" srcOrd="0" destOrd="0" presId="urn:microsoft.com/office/officeart/2016/7/layout/LinearBlockProcessNumbered"/>
    <dgm:cxn modelId="{25D42F97-CA1D-4AA7-BA62-E48FAB43F2D5}" type="presOf" srcId="{0AB27733-6E7F-4456-BB3D-0353721B2B59}" destId="{3C39B010-B895-4D0C-A87A-A6EFB44B9B1B}" srcOrd="1" destOrd="0" presId="urn:microsoft.com/office/officeart/2016/7/layout/LinearBlockProcessNumbered"/>
    <dgm:cxn modelId="{8A756C97-65BF-4FFF-99D7-77ED1EE7C892}" type="presOf" srcId="{73848D1D-D565-44FA-A94B-777B620596FE}" destId="{AAB7C764-8B7E-4CA4-ACE1-5104AD170A19}" srcOrd="0" destOrd="0" presId="urn:microsoft.com/office/officeart/2016/7/layout/LinearBlockProcessNumbered"/>
    <dgm:cxn modelId="{60C0259C-92B1-4353-B52B-C1D5AB80421A}" type="presOf" srcId="{9A41C189-E6AB-4CEA-9734-F2DE01003758}" destId="{A0665DF1-D82B-494D-BB47-E711687F02AD}" srcOrd="0" destOrd="0" presId="urn:microsoft.com/office/officeart/2016/7/layout/LinearBlockProcessNumbered"/>
    <dgm:cxn modelId="{419527A5-6828-4824-BE2E-282C84D39CE6}" type="presOf" srcId="{B551F25C-E30B-4759-AB1F-AA4FAC82916D}" destId="{F37C5254-0E94-4F9E-9D7F-1DE1ACED6F36}" srcOrd="1" destOrd="0" presId="urn:microsoft.com/office/officeart/2016/7/layout/LinearBlockProcessNumbered"/>
    <dgm:cxn modelId="{0C9D2EAE-2B4D-40FB-8C72-63C19E597EFB}" type="presOf" srcId="{6B9A234A-5AEE-4148-A58E-721920B743C9}" destId="{3D6EBF03-D379-42E4-8D8B-9250D012A9EB}" srcOrd="0" destOrd="0" presId="urn:microsoft.com/office/officeart/2016/7/layout/LinearBlockProcessNumbered"/>
    <dgm:cxn modelId="{CDC985E1-55F7-4E02-82E7-0C40544A81E0}" srcId="{3ACBADCD-D5D2-4438-ACB4-BB8D2A790053}" destId="{B551F25C-E30B-4759-AB1F-AA4FAC82916D}" srcOrd="3" destOrd="0" parTransId="{1A0397F2-FDF5-4C00-BA20-8E279077F49C}" sibTransId="{73848D1D-D565-44FA-A94B-777B620596FE}"/>
    <dgm:cxn modelId="{BFD55367-0895-47B2-ACC0-D8A96B4A0D41}" type="presParOf" srcId="{0718915B-B2CC-4644-93E5-D1EA576F0106}" destId="{23B820A3-A668-4D0A-B867-D842A6EE8BC8}" srcOrd="0" destOrd="0" presId="urn:microsoft.com/office/officeart/2016/7/layout/LinearBlockProcessNumbered"/>
    <dgm:cxn modelId="{410D2E5F-6F9F-4C63-89FE-49E4DD726322}" type="presParOf" srcId="{23B820A3-A668-4D0A-B867-D842A6EE8BC8}" destId="{3D6EBF03-D379-42E4-8D8B-9250D012A9EB}" srcOrd="0" destOrd="0" presId="urn:microsoft.com/office/officeart/2016/7/layout/LinearBlockProcessNumbered"/>
    <dgm:cxn modelId="{4484705A-CF96-4867-892D-832E074CA396}" type="presParOf" srcId="{23B820A3-A668-4D0A-B867-D842A6EE8BC8}" destId="{D0E00DD0-D4AA-4298-A414-67E83DEE02FB}" srcOrd="1" destOrd="0" presId="urn:microsoft.com/office/officeart/2016/7/layout/LinearBlockProcessNumbered"/>
    <dgm:cxn modelId="{FCB65890-1BDE-4ECC-B194-FF923E509053}" type="presParOf" srcId="{23B820A3-A668-4D0A-B867-D842A6EE8BC8}" destId="{C9976C00-0EB8-4CC3-B089-9F3FA4382E82}" srcOrd="2" destOrd="0" presId="urn:microsoft.com/office/officeart/2016/7/layout/LinearBlockProcessNumbered"/>
    <dgm:cxn modelId="{3473FE5A-0748-4FF6-BF45-24C0EE5E1675}" type="presParOf" srcId="{0718915B-B2CC-4644-93E5-D1EA576F0106}" destId="{D15F8544-DDAC-44F8-84BF-5CDBB05FF733}" srcOrd="1" destOrd="0" presId="urn:microsoft.com/office/officeart/2016/7/layout/LinearBlockProcessNumbered"/>
    <dgm:cxn modelId="{979AFA1C-45C4-48DE-839B-E78D2251EE9E}" type="presParOf" srcId="{0718915B-B2CC-4644-93E5-D1EA576F0106}" destId="{AC5ADBB3-3FF9-4F4B-A213-DA8CAB757847}" srcOrd="2" destOrd="0" presId="urn:microsoft.com/office/officeart/2016/7/layout/LinearBlockProcessNumbered"/>
    <dgm:cxn modelId="{290DBF23-0621-4246-A807-E6C4BE512E70}" type="presParOf" srcId="{AC5ADBB3-3FF9-4F4B-A213-DA8CAB757847}" destId="{BCE613DF-CA9E-43BB-BDF6-2106544DE08C}" srcOrd="0" destOrd="0" presId="urn:microsoft.com/office/officeart/2016/7/layout/LinearBlockProcessNumbered"/>
    <dgm:cxn modelId="{3EB44A96-78AB-47D9-BB42-BDE8A0ABEBBA}" type="presParOf" srcId="{AC5ADBB3-3FF9-4F4B-A213-DA8CAB757847}" destId="{C016EA75-C52C-4C93-ADC1-65D1F68373B7}" srcOrd="1" destOrd="0" presId="urn:microsoft.com/office/officeart/2016/7/layout/LinearBlockProcessNumbered"/>
    <dgm:cxn modelId="{074886A7-D655-48F7-8733-30C4F4896895}" type="presParOf" srcId="{AC5ADBB3-3FF9-4F4B-A213-DA8CAB757847}" destId="{3C39B010-B895-4D0C-A87A-A6EFB44B9B1B}" srcOrd="2" destOrd="0" presId="urn:microsoft.com/office/officeart/2016/7/layout/LinearBlockProcessNumbered"/>
    <dgm:cxn modelId="{A93A9E06-B654-4879-AF63-4898CD0F873B}" type="presParOf" srcId="{0718915B-B2CC-4644-93E5-D1EA576F0106}" destId="{D66A1D12-0CD8-43A3-A842-D7F1CFF0AD6B}" srcOrd="3" destOrd="0" presId="urn:microsoft.com/office/officeart/2016/7/layout/LinearBlockProcessNumbered"/>
    <dgm:cxn modelId="{60EF9F8A-D692-46C2-A484-FCA65DABEF69}" type="presParOf" srcId="{0718915B-B2CC-4644-93E5-D1EA576F0106}" destId="{FB80E4DC-7C1D-43F6-B04E-2D288316B173}" srcOrd="4" destOrd="0" presId="urn:microsoft.com/office/officeart/2016/7/layout/LinearBlockProcessNumbered"/>
    <dgm:cxn modelId="{18E0CE4B-8FA1-4094-AE98-24F77E241BD4}" type="presParOf" srcId="{FB80E4DC-7C1D-43F6-B04E-2D288316B173}" destId="{A0665DF1-D82B-494D-BB47-E711687F02AD}" srcOrd="0" destOrd="0" presId="urn:microsoft.com/office/officeart/2016/7/layout/LinearBlockProcessNumbered"/>
    <dgm:cxn modelId="{31D3E4BA-171A-4B78-B795-2E3A097B5BB0}" type="presParOf" srcId="{FB80E4DC-7C1D-43F6-B04E-2D288316B173}" destId="{DC189804-24F2-466C-9840-4C64F5D57F06}" srcOrd="1" destOrd="0" presId="urn:microsoft.com/office/officeart/2016/7/layout/LinearBlockProcessNumbered"/>
    <dgm:cxn modelId="{38CB705E-7AB1-4C95-8C08-E09297093180}" type="presParOf" srcId="{FB80E4DC-7C1D-43F6-B04E-2D288316B173}" destId="{D1E4FBB8-551C-44FE-B586-794E32088FFA}" srcOrd="2" destOrd="0" presId="urn:microsoft.com/office/officeart/2016/7/layout/LinearBlockProcessNumbered"/>
    <dgm:cxn modelId="{78280E07-0F39-462D-9C92-8BF6923D5EB4}" type="presParOf" srcId="{0718915B-B2CC-4644-93E5-D1EA576F0106}" destId="{CA9FE745-D311-4CA2-90A4-3AD3A4BA0599}" srcOrd="5" destOrd="0" presId="urn:microsoft.com/office/officeart/2016/7/layout/LinearBlockProcessNumbered"/>
    <dgm:cxn modelId="{B38A52C6-D972-43E1-A52F-CCC7B6E56AE3}" type="presParOf" srcId="{0718915B-B2CC-4644-93E5-D1EA576F0106}" destId="{36BB9409-0CA7-4D28-B24D-5699ECFAD28C}" srcOrd="6" destOrd="0" presId="urn:microsoft.com/office/officeart/2016/7/layout/LinearBlockProcessNumbered"/>
    <dgm:cxn modelId="{FB582ADF-8661-48AC-ABD4-FAFD2641CE88}" type="presParOf" srcId="{36BB9409-0CA7-4D28-B24D-5699ECFAD28C}" destId="{06544DF9-ABC5-40EB-9C7D-14003B3DC08E}" srcOrd="0" destOrd="0" presId="urn:microsoft.com/office/officeart/2016/7/layout/LinearBlockProcessNumbered"/>
    <dgm:cxn modelId="{B24C0F48-6414-4739-8B32-AEE2D05BE63C}" type="presParOf" srcId="{36BB9409-0CA7-4D28-B24D-5699ECFAD28C}" destId="{AAB7C764-8B7E-4CA4-ACE1-5104AD170A19}" srcOrd="1" destOrd="0" presId="urn:microsoft.com/office/officeart/2016/7/layout/LinearBlockProcessNumbered"/>
    <dgm:cxn modelId="{84939BBD-BC16-4D69-BC6D-7ECE2D8BF5BC}" type="presParOf" srcId="{36BB9409-0CA7-4D28-B24D-5699ECFAD28C}" destId="{F37C5254-0E94-4F9E-9D7F-1DE1ACED6F3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EBF03-D379-42E4-8D8B-9250D012A9EB}">
      <dsp:nvSpPr>
        <dsp:cNvPr id="0" name=""/>
        <dsp:cNvSpPr/>
      </dsp:nvSpPr>
      <dsp:spPr>
        <a:xfrm>
          <a:off x="529" y="0"/>
          <a:ext cx="1940867" cy="209304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0" rIns="19171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Who has/should have access to what resources?</a:t>
          </a:r>
        </a:p>
      </dsp:txBody>
      <dsp:txXfrm>
        <a:off x="529" y="837218"/>
        <a:ext cx="1940867" cy="1255827"/>
      </dsp:txXfrm>
    </dsp:sp>
    <dsp:sp modelId="{D0E00DD0-D4AA-4298-A414-67E83DEE02FB}">
      <dsp:nvSpPr>
        <dsp:cNvPr id="0" name=""/>
        <dsp:cNvSpPr/>
      </dsp:nvSpPr>
      <dsp:spPr>
        <a:xfrm>
          <a:off x="160" y="0"/>
          <a:ext cx="1940867" cy="8372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165100" rIns="191715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01</a:t>
          </a:r>
          <a:endParaRPr lang="en-US" sz="36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60" y="0"/>
        <a:ext cx="1940867" cy="837218"/>
      </dsp:txXfrm>
    </dsp:sp>
    <dsp:sp modelId="{BCE613DF-CA9E-43BB-BDF6-2106544DE08C}">
      <dsp:nvSpPr>
        <dsp:cNvPr id="0" name=""/>
        <dsp:cNvSpPr/>
      </dsp:nvSpPr>
      <dsp:spPr>
        <a:xfrm>
          <a:off x="2096297" y="0"/>
          <a:ext cx="1940867" cy="209304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0" rIns="19171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What are they doing with that access?</a:t>
          </a:r>
        </a:p>
      </dsp:txBody>
      <dsp:txXfrm>
        <a:off x="2096297" y="837218"/>
        <a:ext cx="1940867" cy="1255827"/>
      </dsp:txXfrm>
    </dsp:sp>
    <dsp:sp modelId="{C016EA75-C52C-4C93-ADC1-65D1F68373B7}">
      <dsp:nvSpPr>
        <dsp:cNvPr id="0" name=""/>
        <dsp:cNvSpPr/>
      </dsp:nvSpPr>
      <dsp:spPr>
        <a:xfrm>
          <a:off x="2096297" y="0"/>
          <a:ext cx="1940867" cy="8372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165100" rIns="191715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02</a:t>
          </a:r>
        </a:p>
      </dsp:txBody>
      <dsp:txXfrm>
        <a:off x="2096297" y="0"/>
        <a:ext cx="1940867" cy="837218"/>
      </dsp:txXfrm>
    </dsp:sp>
    <dsp:sp modelId="{A0665DF1-D82B-494D-BB47-E711687F02AD}">
      <dsp:nvSpPr>
        <dsp:cNvPr id="0" name=""/>
        <dsp:cNvSpPr/>
      </dsp:nvSpPr>
      <dsp:spPr>
        <a:xfrm>
          <a:off x="4192434" y="0"/>
          <a:ext cx="1940867" cy="209304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0" rIns="19171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Are there effective organizational controls for managing access?</a:t>
          </a:r>
        </a:p>
      </dsp:txBody>
      <dsp:txXfrm>
        <a:off x="4192434" y="837218"/>
        <a:ext cx="1940867" cy="1255827"/>
      </dsp:txXfrm>
    </dsp:sp>
    <dsp:sp modelId="{DC189804-24F2-466C-9840-4C64F5D57F06}">
      <dsp:nvSpPr>
        <dsp:cNvPr id="0" name=""/>
        <dsp:cNvSpPr/>
      </dsp:nvSpPr>
      <dsp:spPr>
        <a:xfrm>
          <a:off x="4192434" y="0"/>
          <a:ext cx="1940867" cy="8372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165100" rIns="191715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03</a:t>
          </a:r>
        </a:p>
      </dsp:txBody>
      <dsp:txXfrm>
        <a:off x="4192434" y="0"/>
        <a:ext cx="1940867" cy="837218"/>
      </dsp:txXfrm>
    </dsp:sp>
    <dsp:sp modelId="{06544DF9-ABC5-40EB-9C7D-14003B3DC08E}">
      <dsp:nvSpPr>
        <dsp:cNvPr id="0" name=""/>
        <dsp:cNvSpPr/>
      </dsp:nvSpPr>
      <dsp:spPr>
        <a:xfrm>
          <a:off x="6288571" y="0"/>
          <a:ext cx="1940867" cy="2093045"/>
        </a:xfrm>
        <a:prstGeom prst="rect">
          <a:avLst/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0" rIns="19171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Can auditors verify that the controls are working?</a:t>
          </a:r>
        </a:p>
      </dsp:txBody>
      <dsp:txXfrm>
        <a:off x="6288571" y="837218"/>
        <a:ext cx="1940867" cy="1255827"/>
      </dsp:txXfrm>
    </dsp:sp>
    <dsp:sp modelId="{AAB7C764-8B7E-4CA4-ACE1-5104AD170A19}">
      <dsp:nvSpPr>
        <dsp:cNvPr id="0" name=""/>
        <dsp:cNvSpPr/>
      </dsp:nvSpPr>
      <dsp:spPr>
        <a:xfrm>
          <a:off x="6288571" y="0"/>
          <a:ext cx="1940867" cy="837218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15" tIns="165100" rIns="191715" bIns="16510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04</a:t>
          </a:r>
        </a:p>
      </dsp:txBody>
      <dsp:txXfrm>
        <a:off x="6288571" y="0"/>
        <a:ext cx="1940867" cy="837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16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46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36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4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376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2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51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33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833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55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0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03634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668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51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35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965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8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6216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98289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2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A2D2A7-FEDB-4FEC-BF57-39E9383DCE5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996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94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422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7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76294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850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310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B1207-8625-4549-80DF-5CB8D7A2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80D277A-A51E-4DEB-A47A-2B3F171A9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3BFFAFB2-75FD-419A-878F-C5C3DE13DD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997F1F43-30A1-4D9B-BFA5-7EE2331FA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46E003E6-ED5A-4D1F-8D09-242DADD28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E62088E-FF58-46E4-A8E5-469261204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59-014D-4EE2-893C-3B315F71A660}" type="datetimeFigureOut">
              <a:rPr lang="da-DK" smtClean="0"/>
              <a:t>05-02-2018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A7C63FF-286B-413B-8D0F-D6A22DF5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8EF9D6F-D03F-4605-878E-328DD54C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A767C-E424-4B7E-9587-2B3E21443F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50415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35B961-EF3F-439C-8584-16A60300C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76325"/>
            <a:ext cx="4572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6000" dirty="0">
                <a:solidFill>
                  <a:srgbClr val="7F7F7F"/>
                </a:solidFill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B0354-F0B1-43F3-A016-E2E947EA5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2619375"/>
            <a:ext cx="45720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6000" dirty="0">
                <a:solidFill>
                  <a:srgbClr val="7F7F7F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284" y="1017198"/>
            <a:ext cx="6859787" cy="1797265"/>
          </a:xfrm>
        </p:spPr>
        <p:txBody>
          <a:bodyPr/>
          <a:lstStyle>
            <a:lvl1pPr algn="l">
              <a:defRPr sz="2100" b="0" cap="all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66801" y="3007074"/>
            <a:ext cx="6402467" cy="3619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1" y="3577338"/>
            <a:ext cx="6382361" cy="724088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rgbClr val="7F7F7F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1106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F2B77-7AAC-4046-BFDF-2ABECA8C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9455B9A-0EC9-4C44-89AC-771912645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E8FC7E0-C1BA-4183-8BB2-15EC59429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59-014D-4EE2-893C-3B315F71A660}" type="datetimeFigureOut">
              <a:rPr lang="da-DK" smtClean="0"/>
              <a:t>05-02-2018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4796D7C-76E7-4E0F-8B8E-092B4F983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276B666-7763-4A03-84F1-C57BC48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A767C-E424-4B7E-9587-2B3E21443F3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8206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968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467544" y="268675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1"/>
            <a:ext cx="8208144" cy="352024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80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10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7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54215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MSIPCMd1da4fb2b1aff4b283d5f48d" descr="{&quot;HashCode&quot;:2044416896,&quot;Placement&quot;:&quot;Footer&quot;,&quot;Top&quot;:387.034332,&quot;Left&quot;:0.0,&quot;SlideWidth&quot;:720,&quot;SlideHeight&quot;:405}">
            <a:extLst>
              <a:ext uri="{FF2B5EF4-FFF2-40B4-BE49-F238E27FC236}">
                <a16:creationId xmlns:a16="http://schemas.microsoft.com/office/drawing/2014/main" id="{9D226F31-47B8-4A1B-8D89-78E46CA4F30E}"/>
              </a:ext>
            </a:extLst>
          </p:cNvPr>
          <p:cNvSpPr txBox="1"/>
          <p:nvPr userDrawn="1"/>
        </p:nvSpPr>
        <p:spPr>
          <a:xfrm>
            <a:off x="0" y="4915336"/>
            <a:ext cx="1047198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da-DK" sz="800">
                <a:solidFill>
                  <a:srgbClr val="000000"/>
                </a:solidFill>
                <a:latin typeface="Calibri" panose="020F0502020204030204" pitchFamily="34" charset="0"/>
              </a:rPr>
              <a:t>Sensitivity: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97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www.nicconf.com/talks/azure-ad-b2b-conditional-access-advanced-scenarios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0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nnipedersen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hyperlink" Target="mailto:mail@ronnipedersen.com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ronnipedersen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5.wdp"/><Relationship Id="rId18" Type="http://schemas.openxmlformats.org/officeDocument/2006/relationships/image" Target="../media/image26.emf"/><Relationship Id="rId3" Type="http://schemas.openxmlformats.org/officeDocument/2006/relationships/image" Target="../media/image15.png"/><Relationship Id="rId21" Type="http://schemas.openxmlformats.org/officeDocument/2006/relationships/image" Target="../media/image29.emf"/><Relationship Id="rId7" Type="http://schemas.openxmlformats.org/officeDocument/2006/relationships/image" Target="../media/image18.emf"/><Relationship Id="rId12" Type="http://schemas.openxmlformats.org/officeDocument/2006/relationships/image" Target="../media/image21.png"/><Relationship Id="rId1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emf"/><Relationship Id="rId20" Type="http://schemas.openxmlformats.org/officeDocument/2006/relationships/image" Target="../media/image28.emf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24" Type="http://schemas.openxmlformats.org/officeDocument/2006/relationships/image" Target="../media/image32.emf"/><Relationship Id="rId5" Type="http://schemas.openxmlformats.org/officeDocument/2006/relationships/image" Target="../media/image17.png"/><Relationship Id="rId15" Type="http://schemas.openxmlformats.org/officeDocument/2006/relationships/image" Target="../media/image23.emf"/><Relationship Id="rId23" Type="http://schemas.openxmlformats.org/officeDocument/2006/relationships/image" Target="../media/image31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microsoft.com/office/2007/relationships/hdphoto" Target="../media/hdphoto3.wdp"/><Relationship Id="rId14" Type="http://schemas.openxmlformats.org/officeDocument/2006/relationships/image" Target="../media/image22.emf"/><Relationship Id="rId22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539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Invite/Create Guest Users</a:t>
            </a:r>
          </a:p>
        </p:txBody>
      </p:sp>
      <p:pic>
        <p:nvPicPr>
          <p:cNvPr id="1030" name="Picture 6" descr="Billedresultat for minions transparent background">
            <a:extLst>
              <a:ext uri="{FF2B5EF4-FFF2-40B4-BE49-F238E27FC236}">
                <a16:creationId xmlns:a16="http://schemas.microsoft.com/office/drawing/2014/main" id="{CEBA0673-36A4-43C9-9017-3AE92DD6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843558"/>
            <a:ext cx="4369668" cy="34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56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427B2B-70E9-46CB-88E6-F9D6D1DF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Guest Access for SharePoint Online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CAF946C-2028-483D-8E98-2D084387F8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Turn sharing on or off for SharePoint Online</a:t>
            </a:r>
          </a:p>
          <a:p>
            <a:pPr lvl="1"/>
            <a:r>
              <a:rPr lang="en-US"/>
              <a:t>Global settings that affect all of SharePoint Online</a:t>
            </a:r>
          </a:p>
          <a:p>
            <a:pPr lvl="1"/>
            <a:r>
              <a:rPr lang="en-US"/>
              <a:t>Site collection level</a:t>
            </a:r>
          </a:p>
          <a:p>
            <a:r>
              <a:rPr lang="da-DK"/>
              <a:t>Global </a:t>
            </a:r>
            <a:r>
              <a:rPr lang="en-US"/>
              <a:t>Settings</a:t>
            </a:r>
          </a:p>
          <a:p>
            <a:pPr lvl="1"/>
            <a:r>
              <a:rPr lang="en-US"/>
              <a:t>Anonymous access is enabled by default</a:t>
            </a:r>
          </a:p>
          <a:p>
            <a:pPr lvl="1"/>
            <a:r>
              <a:rPr lang="da-DK"/>
              <a:t>L</a:t>
            </a:r>
            <a:r>
              <a:rPr lang="en-US"/>
              <a:t>imit external sharing using security groups</a:t>
            </a:r>
          </a:p>
          <a:p>
            <a:pPr lvl="1"/>
            <a:r>
              <a:rPr lang="en-US"/>
              <a:t>Limit external sharing using domains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3D5508-14A4-4011-92F6-264D13ED71C0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83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9A404-D288-4A57-B2B0-58C42A6D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Microsoft Teams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48D038-ABF3-4A89-B393-006AD2043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Guest sharing is disabled by default</a:t>
            </a:r>
          </a:p>
          <a:p>
            <a:r>
              <a:rPr lang="en-US" dirty="0"/>
              <a:t>By default you share the entire Team Site</a:t>
            </a:r>
          </a:p>
          <a:p>
            <a:endParaRPr lang="en-US" dirty="0"/>
          </a:p>
          <a:p>
            <a:r>
              <a:rPr lang="en-US" dirty="0"/>
              <a:t>Share a single document with external user can be enabled</a:t>
            </a:r>
          </a:p>
          <a:p>
            <a:pPr lvl="1"/>
            <a:r>
              <a:rPr lang="en-US" dirty="0"/>
              <a:t>https://msunified.net/2018/01/11/share-a-single-document-with-external-user-in-microsoft-teams/ 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242C67-4915-446B-8517-A55DEEE9EB21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64902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Enable/Disable Guest Access </a:t>
            </a:r>
          </a:p>
        </p:txBody>
      </p:sp>
      <p:pic>
        <p:nvPicPr>
          <p:cNvPr id="2050" name="Picture 2" descr="Billedresultat for minions transparent background">
            <a:extLst>
              <a:ext uri="{FF2B5EF4-FFF2-40B4-BE49-F238E27FC236}">
                <a16:creationId xmlns:a16="http://schemas.microsoft.com/office/drawing/2014/main" id="{85DCFEA8-9D42-4BE6-9FDF-4B581FFB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059582"/>
            <a:ext cx="2767276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6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B9C8BB-F19E-415D-9A0F-640E6C2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Conditional Access and B2B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E65C7-4550-4F5B-9716-11D4204E24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63688"/>
            <a:ext cx="8229600" cy="26638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45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4CD0603-B783-46BE-B001-8B9FA249D1A0}"/>
              </a:ext>
            </a:extLst>
          </p:cNvPr>
          <p:cNvGrpSpPr/>
          <p:nvPr/>
        </p:nvGrpSpPr>
        <p:grpSpPr>
          <a:xfrm>
            <a:off x="4742733" y="3075100"/>
            <a:ext cx="1956023" cy="1226326"/>
            <a:chOff x="4887885" y="2663200"/>
            <a:chExt cx="2660704" cy="16681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2C4F145-8E92-41BD-AAFE-2E3DC07FFE52}"/>
                </a:ext>
              </a:extLst>
            </p:cNvPr>
            <p:cNvGrpSpPr/>
            <p:nvPr/>
          </p:nvGrpSpPr>
          <p:grpSpPr>
            <a:xfrm>
              <a:off x="4887885" y="2663200"/>
              <a:ext cx="2660704" cy="1668125"/>
              <a:chOff x="4931021" y="2660526"/>
              <a:chExt cx="2660704" cy="1668125"/>
            </a:xfrm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AEEECBEB-6AA1-4745-9D86-68E99C2C2965}"/>
                  </a:ext>
                </a:extLst>
              </p:cNvPr>
              <p:cNvSpPr/>
              <p:nvPr/>
            </p:nvSpPr>
            <p:spPr>
              <a:xfrm>
                <a:off x="4983684" y="2660526"/>
                <a:ext cx="2608041" cy="16681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20"/>
                  <a:gd name="f7" fmla="val 80"/>
                  <a:gd name="f8" fmla="val 28"/>
                  <a:gd name="f9" fmla="val 32"/>
                  <a:gd name="f10" fmla="val 14"/>
                  <a:gd name="f11" fmla="val 42"/>
                  <a:gd name="f12" fmla="val 60"/>
                  <a:gd name="f13" fmla="val 73"/>
                  <a:gd name="f14" fmla="val 85"/>
                  <a:gd name="f15" fmla="val 8"/>
                  <a:gd name="f16" fmla="val 90"/>
                  <a:gd name="f17" fmla="val 20"/>
                  <a:gd name="f18" fmla="val 107"/>
                  <a:gd name="f19" fmla="val 33"/>
                  <a:gd name="f20" fmla="val 50"/>
                  <a:gd name="f21" fmla="val 67"/>
                  <a:gd name="f22" fmla="val 24"/>
                  <a:gd name="f23" fmla="val 11"/>
                  <a:gd name="f24" fmla="val 69"/>
                  <a:gd name="f25" fmla="val 56"/>
                  <a:gd name="f26" fmla="val 43"/>
                  <a:gd name="f27" fmla="val 25"/>
                  <a:gd name="f28" fmla="val 27"/>
                  <a:gd name="f29" fmla="+- 0 0 -90"/>
                  <a:gd name="f30" fmla="*/ f3 1 120"/>
                  <a:gd name="f31" fmla="*/ f4 1 80"/>
                  <a:gd name="f32" fmla="val f5"/>
                  <a:gd name="f33" fmla="val f6"/>
                  <a:gd name="f34" fmla="val f7"/>
                  <a:gd name="f35" fmla="*/ f29 f0 1"/>
                  <a:gd name="f36" fmla="+- f34 0 f32"/>
                  <a:gd name="f37" fmla="+- f33 0 f32"/>
                  <a:gd name="f38" fmla="*/ f35 1 f2"/>
                  <a:gd name="f39" fmla="*/ f37 1 120"/>
                  <a:gd name="f40" fmla="*/ f36 1 80"/>
                  <a:gd name="f41" fmla="*/ 28 f37 1"/>
                  <a:gd name="f42" fmla="*/ 32 f36 1"/>
                  <a:gd name="f43" fmla="*/ 60 f37 1"/>
                  <a:gd name="f44" fmla="*/ 0 f36 1"/>
                  <a:gd name="f45" fmla="*/ 90 f37 1"/>
                  <a:gd name="f46" fmla="*/ 20 f36 1"/>
                  <a:gd name="f47" fmla="*/ 120 f37 1"/>
                  <a:gd name="f48" fmla="*/ 50 f36 1"/>
                  <a:gd name="f49" fmla="*/ 80 f36 1"/>
                  <a:gd name="f50" fmla="*/ 24 f37 1"/>
                  <a:gd name="f51" fmla="*/ 0 f37 1"/>
                  <a:gd name="f52" fmla="*/ 56 f36 1"/>
                  <a:gd name="f53" fmla="+- f38 0 f1"/>
                  <a:gd name="f54" fmla="*/ f41 1 120"/>
                  <a:gd name="f55" fmla="*/ f42 1 80"/>
                  <a:gd name="f56" fmla="*/ f43 1 120"/>
                  <a:gd name="f57" fmla="*/ f44 1 80"/>
                  <a:gd name="f58" fmla="*/ f45 1 120"/>
                  <a:gd name="f59" fmla="*/ f46 1 80"/>
                  <a:gd name="f60" fmla="*/ f47 1 120"/>
                  <a:gd name="f61" fmla="*/ f48 1 80"/>
                  <a:gd name="f62" fmla="*/ f49 1 80"/>
                  <a:gd name="f63" fmla="*/ f50 1 120"/>
                  <a:gd name="f64" fmla="*/ f51 1 120"/>
                  <a:gd name="f65" fmla="*/ f52 1 80"/>
                  <a:gd name="f66" fmla="*/ 0 1 f39"/>
                  <a:gd name="f67" fmla="*/ f33 1 f39"/>
                  <a:gd name="f68" fmla="*/ 0 1 f40"/>
                  <a:gd name="f69" fmla="*/ f34 1 f40"/>
                  <a:gd name="f70" fmla="*/ f54 1 f39"/>
                  <a:gd name="f71" fmla="*/ f55 1 f40"/>
                  <a:gd name="f72" fmla="*/ f56 1 f39"/>
                  <a:gd name="f73" fmla="*/ f57 1 f40"/>
                  <a:gd name="f74" fmla="*/ f58 1 f39"/>
                  <a:gd name="f75" fmla="*/ f59 1 f40"/>
                  <a:gd name="f76" fmla="*/ f60 1 f39"/>
                  <a:gd name="f77" fmla="*/ f61 1 f40"/>
                  <a:gd name="f78" fmla="*/ f62 1 f40"/>
                  <a:gd name="f79" fmla="*/ f63 1 f39"/>
                  <a:gd name="f80" fmla="*/ f64 1 f39"/>
                  <a:gd name="f81" fmla="*/ f65 1 f40"/>
                  <a:gd name="f82" fmla="*/ f66 f30 1"/>
                  <a:gd name="f83" fmla="*/ f67 f30 1"/>
                  <a:gd name="f84" fmla="*/ f69 f31 1"/>
                  <a:gd name="f85" fmla="*/ f68 f31 1"/>
                  <a:gd name="f86" fmla="*/ f70 f30 1"/>
                  <a:gd name="f87" fmla="*/ f71 f31 1"/>
                  <a:gd name="f88" fmla="*/ f72 f30 1"/>
                  <a:gd name="f89" fmla="*/ f73 f31 1"/>
                  <a:gd name="f90" fmla="*/ f74 f30 1"/>
                  <a:gd name="f91" fmla="*/ f75 f31 1"/>
                  <a:gd name="f92" fmla="*/ f76 f30 1"/>
                  <a:gd name="f93" fmla="*/ f77 f31 1"/>
                  <a:gd name="f94" fmla="*/ f78 f31 1"/>
                  <a:gd name="f95" fmla="*/ f79 f30 1"/>
                  <a:gd name="f96" fmla="*/ f80 f30 1"/>
                  <a:gd name="f97" fmla="*/ f81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6" y="f87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0" y="f94"/>
                  </a:cxn>
                  <a:cxn ang="f53">
                    <a:pos x="f95" y="f94"/>
                  </a:cxn>
                  <a:cxn ang="f53">
                    <a:pos x="f96" y="f97"/>
                  </a:cxn>
                  <a:cxn ang="f53">
                    <a:pos x="f95" y="f87"/>
                  </a:cxn>
                  <a:cxn ang="f53">
                    <a:pos x="f86" y="f87"/>
                  </a:cxn>
                </a:cxnLst>
                <a:rect l="f82" t="f85" r="f83" b="f84"/>
                <a:pathLst>
                  <a:path w="120" h="80">
                    <a:moveTo>
                      <a:pt x="f8" y="f9"/>
                    </a:moveTo>
                    <a:cubicBezTo>
                      <a:pt x="f8" y="f10"/>
                      <a:pt x="f11" y="f5"/>
                      <a:pt x="f12" y="f5"/>
                    </a:cubicBezTo>
                    <a:cubicBezTo>
                      <a:pt x="f13" y="f5"/>
                      <a:pt x="f14" y="f15"/>
                      <a:pt x="f16" y="f17"/>
                    </a:cubicBezTo>
                    <a:cubicBezTo>
                      <a:pt x="f16" y="f17"/>
                      <a:pt x="f16" y="f17"/>
                      <a:pt x="f16" y="f17"/>
                    </a:cubicBezTo>
                    <a:cubicBezTo>
                      <a:pt x="f18" y="f17"/>
                      <a:pt x="f6" y="f19"/>
                      <a:pt x="f6" y="f20"/>
                    </a:cubicBezTo>
                    <a:cubicBezTo>
                      <a:pt x="f6" y="f21"/>
                      <a:pt x="f18" y="f7"/>
                      <a:pt x="f16" y="f7"/>
                    </a:cubicBezTo>
                    <a:cubicBezTo>
                      <a:pt x="f22" y="f7"/>
                      <a:pt x="f22" y="f7"/>
                      <a:pt x="f22" y="f7"/>
                    </a:cubicBezTo>
                    <a:cubicBezTo>
                      <a:pt x="f23" y="f7"/>
                      <a:pt x="f5" y="f24"/>
                      <a:pt x="f5" y="f25"/>
                    </a:cubicBezTo>
                    <a:cubicBezTo>
                      <a:pt x="f5" y="f26"/>
                      <a:pt x="f23" y="f9"/>
                      <a:pt x="f22" y="f9"/>
                    </a:cubicBezTo>
                    <a:cubicBezTo>
                      <a:pt x="f27" y="f9"/>
                      <a:pt x="f28" y="f9"/>
                      <a:pt x="f8" y="f9"/>
                    </a:cubicBezTo>
                    <a:close/>
                  </a:path>
                </a:pathLst>
              </a:custGeom>
              <a:solidFill>
                <a:srgbClr val="E4E4E4"/>
              </a:solidFill>
              <a:ln w="15873" cap="flat">
                <a:noFill/>
                <a:prstDash val="solid"/>
              </a:ln>
            </p:spPr>
            <p:txBody>
              <a:bodyPr vert="horz" wrap="square" lIns="67223" tIns="33611" rIns="67223" bIns="33611" anchor="t" anchorCtr="0" compatLnSpc="1">
                <a:noAutofit/>
              </a:bodyPr>
              <a:lstStyle/>
              <a:p>
                <a:pPr defTabSz="68564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E7715102-EA75-4481-9C82-D56D9AF00615}"/>
                  </a:ext>
                </a:extLst>
              </p:cNvPr>
              <p:cNvSpPr/>
              <p:nvPr/>
            </p:nvSpPr>
            <p:spPr>
              <a:xfrm>
                <a:off x="4931021" y="2716939"/>
                <a:ext cx="2574432" cy="1560646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20"/>
                  <a:gd name="f7" fmla="val 80"/>
                  <a:gd name="f8" fmla="val 28"/>
                  <a:gd name="f9" fmla="val 32"/>
                  <a:gd name="f10" fmla="val 14"/>
                  <a:gd name="f11" fmla="val 42"/>
                  <a:gd name="f12" fmla="val 60"/>
                  <a:gd name="f13" fmla="val 73"/>
                  <a:gd name="f14" fmla="val 85"/>
                  <a:gd name="f15" fmla="val 8"/>
                  <a:gd name="f16" fmla="val 90"/>
                  <a:gd name="f17" fmla="val 20"/>
                  <a:gd name="f18" fmla="val 107"/>
                  <a:gd name="f19" fmla="val 33"/>
                  <a:gd name="f20" fmla="val 50"/>
                  <a:gd name="f21" fmla="val 67"/>
                  <a:gd name="f22" fmla="val 24"/>
                  <a:gd name="f23" fmla="val 11"/>
                  <a:gd name="f24" fmla="val 69"/>
                  <a:gd name="f25" fmla="val 56"/>
                  <a:gd name="f26" fmla="val 43"/>
                  <a:gd name="f27" fmla="val 25"/>
                  <a:gd name="f28" fmla="val 27"/>
                  <a:gd name="f29" fmla="+- 0 0 -90"/>
                  <a:gd name="f30" fmla="*/ f3 1 120"/>
                  <a:gd name="f31" fmla="*/ f4 1 80"/>
                  <a:gd name="f32" fmla="val f5"/>
                  <a:gd name="f33" fmla="val f6"/>
                  <a:gd name="f34" fmla="val f7"/>
                  <a:gd name="f35" fmla="*/ f29 f0 1"/>
                  <a:gd name="f36" fmla="+- f34 0 f32"/>
                  <a:gd name="f37" fmla="+- f33 0 f32"/>
                  <a:gd name="f38" fmla="*/ f35 1 f2"/>
                  <a:gd name="f39" fmla="*/ f37 1 120"/>
                  <a:gd name="f40" fmla="*/ f36 1 80"/>
                  <a:gd name="f41" fmla="*/ 28 f37 1"/>
                  <a:gd name="f42" fmla="*/ 32 f36 1"/>
                  <a:gd name="f43" fmla="*/ 60 f37 1"/>
                  <a:gd name="f44" fmla="*/ 0 f36 1"/>
                  <a:gd name="f45" fmla="*/ 90 f37 1"/>
                  <a:gd name="f46" fmla="*/ 20 f36 1"/>
                  <a:gd name="f47" fmla="*/ 120 f37 1"/>
                  <a:gd name="f48" fmla="*/ 50 f36 1"/>
                  <a:gd name="f49" fmla="*/ 80 f36 1"/>
                  <a:gd name="f50" fmla="*/ 24 f37 1"/>
                  <a:gd name="f51" fmla="*/ 0 f37 1"/>
                  <a:gd name="f52" fmla="*/ 56 f36 1"/>
                  <a:gd name="f53" fmla="+- f38 0 f1"/>
                  <a:gd name="f54" fmla="*/ f41 1 120"/>
                  <a:gd name="f55" fmla="*/ f42 1 80"/>
                  <a:gd name="f56" fmla="*/ f43 1 120"/>
                  <a:gd name="f57" fmla="*/ f44 1 80"/>
                  <a:gd name="f58" fmla="*/ f45 1 120"/>
                  <a:gd name="f59" fmla="*/ f46 1 80"/>
                  <a:gd name="f60" fmla="*/ f47 1 120"/>
                  <a:gd name="f61" fmla="*/ f48 1 80"/>
                  <a:gd name="f62" fmla="*/ f49 1 80"/>
                  <a:gd name="f63" fmla="*/ f50 1 120"/>
                  <a:gd name="f64" fmla="*/ f51 1 120"/>
                  <a:gd name="f65" fmla="*/ f52 1 80"/>
                  <a:gd name="f66" fmla="*/ 0 1 f39"/>
                  <a:gd name="f67" fmla="*/ f33 1 f39"/>
                  <a:gd name="f68" fmla="*/ 0 1 f40"/>
                  <a:gd name="f69" fmla="*/ f34 1 f40"/>
                  <a:gd name="f70" fmla="*/ f54 1 f39"/>
                  <a:gd name="f71" fmla="*/ f55 1 f40"/>
                  <a:gd name="f72" fmla="*/ f56 1 f39"/>
                  <a:gd name="f73" fmla="*/ f57 1 f40"/>
                  <a:gd name="f74" fmla="*/ f58 1 f39"/>
                  <a:gd name="f75" fmla="*/ f59 1 f40"/>
                  <a:gd name="f76" fmla="*/ f60 1 f39"/>
                  <a:gd name="f77" fmla="*/ f61 1 f40"/>
                  <a:gd name="f78" fmla="*/ f62 1 f40"/>
                  <a:gd name="f79" fmla="*/ f63 1 f39"/>
                  <a:gd name="f80" fmla="*/ f64 1 f39"/>
                  <a:gd name="f81" fmla="*/ f65 1 f40"/>
                  <a:gd name="f82" fmla="*/ f66 f30 1"/>
                  <a:gd name="f83" fmla="*/ f67 f30 1"/>
                  <a:gd name="f84" fmla="*/ f69 f31 1"/>
                  <a:gd name="f85" fmla="*/ f68 f31 1"/>
                  <a:gd name="f86" fmla="*/ f70 f30 1"/>
                  <a:gd name="f87" fmla="*/ f71 f31 1"/>
                  <a:gd name="f88" fmla="*/ f72 f30 1"/>
                  <a:gd name="f89" fmla="*/ f73 f31 1"/>
                  <a:gd name="f90" fmla="*/ f74 f30 1"/>
                  <a:gd name="f91" fmla="*/ f75 f31 1"/>
                  <a:gd name="f92" fmla="*/ f76 f30 1"/>
                  <a:gd name="f93" fmla="*/ f77 f31 1"/>
                  <a:gd name="f94" fmla="*/ f78 f31 1"/>
                  <a:gd name="f95" fmla="*/ f79 f30 1"/>
                  <a:gd name="f96" fmla="*/ f80 f30 1"/>
                  <a:gd name="f97" fmla="*/ f81 f3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3">
                    <a:pos x="f86" y="f87"/>
                  </a:cxn>
                  <a:cxn ang="f53">
                    <a:pos x="f88" y="f89"/>
                  </a:cxn>
                  <a:cxn ang="f53">
                    <a:pos x="f90" y="f91"/>
                  </a:cxn>
                  <a:cxn ang="f53">
                    <a:pos x="f90" y="f91"/>
                  </a:cxn>
                  <a:cxn ang="f53">
                    <a:pos x="f92" y="f93"/>
                  </a:cxn>
                  <a:cxn ang="f53">
                    <a:pos x="f90" y="f94"/>
                  </a:cxn>
                  <a:cxn ang="f53">
                    <a:pos x="f95" y="f94"/>
                  </a:cxn>
                  <a:cxn ang="f53">
                    <a:pos x="f96" y="f97"/>
                  </a:cxn>
                  <a:cxn ang="f53">
                    <a:pos x="f95" y="f87"/>
                  </a:cxn>
                  <a:cxn ang="f53">
                    <a:pos x="f86" y="f87"/>
                  </a:cxn>
                </a:cxnLst>
                <a:rect l="f82" t="f85" r="f83" b="f84"/>
                <a:pathLst>
                  <a:path w="120" h="80">
                    <a:moveTo>
                      <a:pt x="f8" y="f9"/>
                    </a:moveTo>
                    <a:cubicBezTo>
                      <a:pt x="f8" y="f10"/>
                      <a:pt x="f11" y="f5"/>
                      <a:pt x="f12" y="f5"/>
                    </a:cubicBezTo>
                    <a:cubicBezTo>
                      <a:pt x="f13" y="f5"/>
                      <a:pt x="f14" y="f15"/>
                      <a:pt x="f16" y="f17"/>
                    </a:cubicBezTo>
                    <a:cubicBezTo>
                      <a:pt x="f16" y="f17"/>
                      <a:pt x="f16" y="f17"/>
                      <a:pt x="f16" y="f17"/>
                    </a:cubicBezTo>
                    <a:cubicBezTo>
                      <a:pt x="f18" y="f17"/>
                      <a:pt x="f6" y="f19"/>
                      <a:pt x="f6" y="f20"/>
                    </a:cubicBezTo>
                    <a:cubicBezTo>
                      <a:pt x="f6" y="f21"/>
                      <a:pt x="f18" y="f7"/>
                      <a:pt x="f16" y="f7"/>
                    </a:cubicBezTo>
                    <a:cubicBezTo>
                      <a:pt x="f22" y="f7"/>
                      <a:pt x="f22" y="f7"/>
                      <a:pt x="f22" y="f7"/>
                    </a:cubicBezTo>
                    <a:cubicBezTo>
                      <a:pt x="f23" y="f7"/>
                      <a:pt x="f5" y="f24"/>
                      <a:pt x="f5" y="f25"/>
                    </a:cubicBezTo>
                    <a:cubicBezTo>
                      <a:pt x="f5" y="f26"/>
                      <a:pt x="f23" y="f9"/>
                      <a:pt x="f22" y="f9"/>
                    </a:cubicBezTo>
                    <a:cubicBezTo>
                      <a:pt x="f27" y="f9"/>
                      <a:pt x="f28" y="f9"/>
                      <a:pt x="f8" y="f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3" cap="flat">
                <a:noFill/>
                <a:prstDash val="solid"/>
              </a:ln>
            </p:spPr>
            <p:txBody>
              <a:bodyPr vert="horz" wrap="square" lIns="67223" tIns="33611" rIns="67223" bIns="33611" anchor="t" anchorCtr="0" compatLnSpc="1">
                <a:noAutofit/>
              </a:bodyPr>
              <a:lstStyle/>
              <a:p>
                <a:pPr defTabSz="685644"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6" name="Freeform: Shape 1817">
              <a:extLst>
                <a:ext uri="{FF2B5EF4-FFF2-40B4-BE49-F238E27FC236}">
                  <a16:creationId xmlns:a16="http://schemas.microsoft.com/office/drawing/2014/main" id="{28B0E180-6B89-4689-990D-FE7105966713}"/>
                </a:ext>
              </a:extLst>
            </p:cNvPr>
            <p:cNvSpPr/>
            <p:nvPr/>
          </p:nvSpPr>
          <p:spPr>
            <a:xfrm flipV="1">
              <a:off x="5621910" y="2904793"/>
              <a:ext cx="1192655" cy="1184938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7802051"/>
                <a:gd name="f7" fmla="val 7751588"/>
                <a:gd name="f8" fmla="val 3669750"/>
                <a:gd name="f9" fmla="val 4921020"/>
                <a:gd name="f10" fmla="val 3676808"/>
                <a:gd name="f11" fmla="val 4917189"/>
                <a:gd name="f12" fmla="val 3726054"/>
                <a:gd name="f13" fmla="val 4901903"/>
                <a:gd name="f14" fmla="val 2529358"/>
                <a:gd name="f15" fmla="val 2407723"/>
                <a:gd name="f16" fmla="val 3310455"/>
                <a:gd name="f17" fmla="val 2418532"/>
                <a:gd name="f18" fmla="val 3417678"/>
                <a:gd name="f19" fmla="val 3504005"/>
                <a:gd name="f20" fmla="val 2401037"/>
                <a:gd name="f21" fmla="val 3586244"/>
                <a:gd name="f22" fmla="val 2369399"/>
                <a:gd name="f23" fmla="val 3661045"/>
                <a:gd name="f24" fmla="val 2362622"/>
                <a:gd name="f25" fmla="val 3673532"/>
                <a:gd name="f26" fmla="val 4279965"/>
                <a:gd name="f27" fmla="val 4958071"/>
                <a:gd name="f28" fmla="val 5406368"/>
                <a:gd name="f29" fmla="val 3581135"/>
                <a:gd name="f30" fmla="val 5396221"/>
                <a:gd name="f31" fmla="val 3548447"/>
                <a:gd name="f32" fmla="val 5387893"/>
                <a:gd name="f33" fmla="val 3507746"/>
                <a:gd name="f34" fmla="val 5383519"/>
                <a:gd name="f35" fmla="val 3465605"/>
                <a:gd name="f36" fmla="val 3422441"/>
                <a:gd name="f37" fmla="val 5392133"/>
                <a:gd name="f38" fmla="val 3336986"/>
                <a:gd name="f39" fmla="val 4117986"/>
                <a:gd name="f40" fmla="val 2509174"/>
                <a:gd name="f41" fmla="val 4066733"/>
                <a:gd name="f42" fmla="val 2525083"/>
                <a:gd name="f43" fmla="val 4044164"/>
                <a:gd name="f44" fmla="val 2527359"/>
                <a:gd name="f45" fmla="val 4874334"/>
                <a:gd name="f46" fmla="val 4077374"/>
                <a:gd name="f47" fmla="val 4877682"/>
                <a:gd name="f48" fmla="val 4121512"/>
                <a:gd name="f49" fmla="val 4886714"/>
                <a:gd name="f50" fmla="val 4164089"/>
                <a:gd name="f51" fmla="val 4900035"/>
                <a:gd name="f52" fmla="val 4204647"/>
                <a:gd name="f53" fmla="val 4917190"/>
                <a:gd name="f54" fmla="val 3940727"/>
                <a:gd name="f55" fmla="val 6219967"/>
                <a:gd name="f56" fmla="val 3566261"/>
                <a:gd name="f57" fmla="val 3262698"/>
                <a:gd name="f58" fmla="val 5916403"/>
                <a:gd name="f59" fmla="val 5541937"/>
                <a:gd name="f60" fmla="val 5401512"/>
                <a:gd name="f61" fmla="val 3305387"/>
                <a:gd name="f62" fmla="val 5271058"/>
                <a:gd name="f63" fmla="val 3378494"/>
                <a:gd name="f64" fmla="val 5162844"/>
                <a:gd name="f65" fmla="val 3384198"/>
                <a:gd name="f66" fmla="val 5155931"/>
                <a:gd name="f67" fmla="val 2119419"/>
                <a:gd name="f68" fmla="val 3948859"/>
                <a:gd name="f69" fmla="val 2036672"/>
                <a:gd name="f70" fmla="val 3993772"/>
                <a:gd name="f71" fmla="val 1961870"/>
                <a:gd name="f72" fmla="val 4025410"/>
                <a:gd name="f73" fmla="val 1879630"/>
                <a:gd name="f74" fmla="val 4042906"/>
                <a:gd name="f75" fmla="val 1793305"/>
                <a:gd name="f76" fmla="val 1448001"/>
                <a:gd name="f77" fmla="val 1168077"/>
                <a:gd name="f78" fmla="val 3762982"/>
                <a:gd name="f79" fmla="val 1168076"/>
                <a:gd name="f80" fmla="val 3072374"/>
                <a:gd name="f81" fmla="val 1448000"/>
                <a:gd name="f82" fmla="val 2792450"/>
                <a:gd name="f83" fmla="val 1793304"/>
                <a:gd name="f84" fmla="val 2792451"/>
                <a:gd name="f85" fmla="val 1965957"/>
                <a:gd name="f86" fmla="val 2122264"/>
                <a:gd name="f87" fmla="val 2862431"/>
                <a:gd name="f88" fmla="val 2235408"/>
                <a:gd name="f89" fmla="val 2975575"/>
                <a:gd name="f90" fmla="val 2241113"/>
                <a:gd name="f91" fmla="val 2982489"/>
                <a:gd name="f92" fmla="val 3433657"/>
                <a:gd name="f93" fmla="val 2275919"/>
                <a:gd name="f94" fmla="val 3422279"/>
                <a:gd name="f95" fmla="val 2262129"/>
                <a:gd name="f96" fmla="val 3354864"/>
                <a:gd name="f97" fmla="val 2162342"/>
                <a:gd name="f98" fmla="val 3315500"/>
                <a:gd name="f99" fmla="val 2042047"/>
                <a:gd name="f100" fmla="val 1912558"/>
                <a:gd name="f101" fmla="val 1567254"/>
                <a:gd name="f102" fmla="val 3595424"/>
                <a:gd name="f103" fmla="val 1287330"/>
                <a:gd name="f104" fmla="val 3940728"/>
                <a:gd name="f105" fmla="val 4286032"/>
                <a:gd name="f106" fmla="val 4565956"/>
                <a:gd name="f107" fmla="val 4526592"/>
                <a:gd name="f108" fmla="val 4459177"/>
                <a:gd name="f109" fmla="val 4442548"/>
                <a:gd name="f110" fmla="val 2282283"/>
                <a:gd name="f111" fmla="val 5549310"/>
                <a:gd name="f112" fmla="val 3001346"/>
                <a:gd name="f113" fmla="val 5566644"/>
                <a:gd name="f114" fmla="val 2980338"/>
                <a:gd name="f115" fmla="val 5679788"/>
                <a:gd name="f116" fmla="val 2867194"/>
                <a:gd name="f117" fmla="val 5836095"/>
                <a:gd name="f118" fmla="val 2797213"/>
                <a:gd name="f119" fmla="val 6008747"/>
                <a:gd name="f120" fmla="val 6354050"/>
                <a:gd name="f121" fmla="val 6633975"/>
                <a:gd name="f122" fmla="val 3077137"/>
                <a:gd name="f123" fmla="val 6633974"/>
                <a:gd name="f124" fmla="val 3767745"/>
                <a:gd name="f125" fmla="val 4047669"/>
                <a:gd name="f126" fmla="val 4047670"/>
                <a:gd name="f127" fmla="val 5879257"/>
                <a:gd name="f128" fmla="val 5758963"/>
                <a:gd name="f129" fmla="val 4008305"/>
                <a:gd name="f130" fmla="val 5659175"/>
                <a:gd name="f131" fmla="val 3940890"/>
                <a:gd name="f132" fmla="val 5615689"/>
                <a:gd name="f133" fmla="val 3905011"/>
                <a:gd name="f134" fmla="val 4536367"/>
                <a:gd name="f135" fmla="val 5224392"/>
                <a:gd name="f136" fmla="val 4565475"/>
                <a:gd name="f137" fmla="val 5278017"/>
                <a:gd name="f138" fmla="val 4599785"/>
                <a:gd name="f139" fmla="val 5359135"/>
                <a:gd name="f140" fmla="val 4618758"/>
                <a:gd name="f141" fmla="val 5448320"/>
                <a:gd name="f142" fmla="val 4315194"/>
                <a:gd name="f143" fmla="val 3898615"/>
                <a:gd name="f144" fmla="val 7797230"/>
                <a:gd name="f145" fmla="val 3181174"/>
                <a:gd name="f146" fmla="val 3903436"/>
                <a:gd name="f147" fmla="val 4821"/>
                <a:gd name="f148" fmla="+- 0 0 -90"/>
                <a:gd name="f149" fmla="*/ f3 1 7802051"/>
                <a:gd name="f150" fmla="*/ f4 1 7751588"/>
                <a:gd name="f151" fmla="val f5"/>
                <a:gd name="f152" fmla="val f6"/>
                <a:gd name="f153" fmla="val f7"/>
                <a:gd name="f154" fmla="*/ f148 f0 1"/>
                <a:gd name="f155" fmla="+- f153 0 f151"/>
                <a:gd name="f156" fmla="+- f152 0 f151"/>
                <a:gd name="f157" fmla="*/ f154 1 f2"/>
                <a:gd name="f158" fmla="*/ f156 1 7802051"/>
                <a:gd name="f159" fmla="*/ f155 1 7751588"/>
                <a:gd name="f160" fmla="*/ 3669750 f156 1"/>
                <a:gd name="f161" fmla="*/ 4921020 f155 1"/>
                <a:gd name="f162" fmla="*/ 3676808 f156 1"/>
                <a:gd name="f163" fmla="*/ 4917189 f155 1"/>
                <a:gd name="f164" fmla="*/ 3726054 f156 1"/>
                <a:gd name="f165" fmla="*/ 4901903 f155 1"/>
                <a:gd name="f166" fmla="*/ 2529358 f155 1"/>
                <a:gd name="f167" fmla="*/ 2407723 f156 1"/>
                <a:gd name="f168" fmla="*/ 3310455 f155 1"/>
                <a:gd name="f169" fmla="*/ 2418532 f156 1"/>
                <a:gd name="f170" fmla="*/ 3417678 f155 1"/>
                <a:gd name="f171" fmla="*/ 2369399 f156 1"/>
                <a:gd name="f172" fmla="*/ 3661045 f155 1"/>
                <a:gd name="f173" fmla="*/ 2362622 f156 1"/>
                <a:gd name="f174" fmla="*/ 3673532 f155 1"/>
                <a:gd name="f175" fmla="*/ 4279965 f156 1"/>
                <a:gd name="f176" fmla="*/ 4958071 f155 1"/>
                <a:gd name="f177" fmla="*/ 5406368 f156 1"/>
                <a:gd name="f178" fmla="*/ 3581135 f155 1"/>
                <a:gd name="f179" fmla="*/ 5396221 f156 1"/>
                <a:gd name="f180" fmla="*/ 3548447 f155 1"/>
                <a:gd name="f181" fmla="*/ 5383519 f156 1"/>
                <a:gd name="f182" fmla="*/ 3422441 f155 1"/>
                <a:gd name="f183" fmla="*/ 5392133 f156 1"/>
                <a:gd name="f184" fmla="*/ 3336986 f155 1"/>
                <a:gd name="f185" fmla="*/ 4117986 f156 1"/>
                <a:gd name="f186" fmla="*/ 2509174 f155 1"/>
                <a:gd name="f187" fmla="*/ 4066733 f156 1"/>
                <a:gd name="f188" fmla="*/ 2525083 f155 1"/>
                <a:gd name="f189" fmla="*/ 4044164 f156 1"/>
                <a:gd name="f190" fmla="*/ 2527359 f155 1"/>
                <a:gd name="f191" fmla="*/ 4874334 f155 1"/>
                <a:gd name="f192" fmla="*/ 4077374 f156 1"/>
                <a:gd name="f193" fmla="*/ 4877682 f155 1"/>
                <a:gd name="f194" fmla="*/ 4204647 f156 1"/>
                <a:gd name="f195" fmla="*/ 4917190 f155 1"/>
                <a:gd name="f196" fmla="*/ 3940727 f156 1"/>
                <a:gd name="f197" fmla="*/ 6219967 f155 1"/>
                <a:gd name="f198" fmla="*/ 3262698 f156 1"/>
                <a:gd name="f199" fmla="*/ 5541937 f155 1"/>
                <a:gd name="f200" fmla="*/ 3378494 f156 1"/>
                <a:gd name="f201" fmla="*/ 5162844 f155 1"/>
                <a:gd name="f202" fmla="*/ 3384198 f156 1"/>
                <a:gd name="f203" fmla="*/ 5155931 f155 1"/>
                <a:gd name="f204" fmla="*/ 2119419 f156 1"/>
                <a:gd name="f205" fmla="*/ 3948859 f155 1"/>
                <a:gd name="f206" fmla="*/ 2036672 f156 1"/>
                <a:gd name="f207" fmla="*/ 3993772 f155 1"/>
                <a:gd name="f208" fmla="*/ 1793305 f156 1"/>
                <a:gd name="f209" fmla="*/ 4042906 f155 1"/>
                <a:gd name="f210" fmla="*/ 1168076 f156 1"/>
                <a:gd name="f211" fmla="*/ 1793304 f156 1"/>
                <a:gd name="f212" fmla="*/ 2792451 f155 1"/>
                <a:gd name="f213" fmla="*/ 2235408 f156 1"/>
                <a:gd name="f214" fmla="*/ 2975575 f155 1"/>
                <a:gd name="f215" fmla="*/ 2241113 f156 1"/>
                <a:gd name="f216" fmla="*/ 2982489 f155 1"/>
                <a:gd name="f217" fmla="*/ 3433657 f156 1"/>
                <a:gd name="f218" fmla="*/ 2275919 f155 1"/>
                <a:gd name="f219" fmla="*/ 3422279 f156 1"/>
                <a:gd name="f220" fmla="*/ 2262129 f155 1"/>
                <a:gd name="f221" fmla="*/ 3315500 f156 1"/>
                <a:gd name="f222" fmla="*/ 1912558 f155 1"/>
                <a:gd name="f223" fmla="*/ 3940728 f156 1"/>
                <a:gd name="f224" fmla="*/ 1287330 f155 1"/>
                <a:gd name="f225" fmla="*/ 4565956 f156 1"/>
                <a:gd name="f226" fmla="*/ 4459177 f156 1"/>
                <a:gd name="f227" fmla="*/ 4442548 f156 1"/>
                <a:gd name="f228" fmla="*/ 2282283 f155 1"/>
                <a:gd name="f229" fmla="*/ 5549310 f156 1"/>
                <a:gd name="f230" fmla="*/ 3001346 f155 1"/>
                <a:gd name="f231" fmla="*/ 5566644 f156 1"/>
                <a:gd name="f232" fmla="*/ 2980338 f155 1"/>
                <a:gd name="f233" fmla="*/ 6008747 f156 1"/>
                <a:gd name="f234" fmla="*/ 2797213 f155 1"/>
                <a:gd name="f235" fmla="*/ 6633974 f156 1"/>
                <a:gd name="f236" fmla="*/ 4047670 f155 1"/>
                <a:gd name="f237" fmla="*/ 5659175 f156 1"/>
                <a:gd name="f238" fmla="*/ 3940890 f155 1"/>
                <a:gd name="f239" fmla="*/ 5615689 f156 1"/>
                <a:gd name="f240" fmla="*/ 3905011 f155 1"/>
                <a:gd name="f241" fmla="*/ 4536367 f156 1"/>
                <a:gd name="f242" fmla="*/ 5224392 f155 1"/>
                <a:gd name="f243" fmla="*/ 4565475 f156 1"/>
                <a:gd name="f244" fmla="*/ 5278017 f155 1"/>
                <a:gd name="f245" fmla="*/ 4618758 f156 1"/>
                <a:gd name="f246" fmla="*/ 3898615 f156 1"/>
                <a:gd name="f247" fmla="*/ 7751588 f155 1"/>
                <a:gd name="f248" fmla="*/ 7797230 f156 1"/>
                <a:gd name="f249" fmla="*/ 3181174 f155 1"/>
                <a:gd name="f250" fmla="*/ 7802051 f156 1"/>
                <a:gd name="f251" fmla="*/ 3903436 f156 1"/>
                <a:gd name="f252" fmla="*/ 0 f155 1"/>
                <a:gd name="f253" fmla="*/ 4821 f156 1"/>
                <a:gd name="f254" fmla="*/ 0 f156 1"/>
                <a:gd name="f255" fmla="+- f157 0 f1"/>
                <a:gd name="f256" fmla="*/ f160 1 7802051"/>
                <a:gd name="f257" fmla="*/ f161 1 7751588"/>
                <a:gd name="f258" fmla="*/ f162 1 7802051"/>
                <a:gd name="f259" fmla="*/ f163 1 7751588"/>
                <a:gd name="f260" fmla="*/ f164 1 7802051"/>
                <a:gd name="f261" fmla="*/ f165 1 7751588"/>
                <a:gd name="f262" fmla="*/ f166 1 7751588"/>
                <a:gd name="f263" fmla="*/ f167 1 7802051"/>
                <a:gd name="f264" fmla="*/ f168 1 7751588"/>
                <a:gd name="f265" fmla="*/ f169 1 7802051"/>
                <a:gd name="f266" fmla="*/ f170 1 7751588"/>
                <a:gd name="f267" fmla="*/ f171 1 7802051"/>
                <a:gd name="f268" fmla="*/ f172 1 7751588"/>
                <a:gd name="f269" fmla="*/ f173 1 7802051"/>
                <a:gd name="f270" fmla="*/ f174 1 7751588"/>
                <a:gd name="f271" fmla="*/ f175 1 7802051"/>
                <a:gd name="f272" fmla="*/ f176 1 7751588"/>
                <a:gd name="f273" fmla="*/ f177 1 7802051"/>
                <a:gd name="f274" fmla="*/ f178 1 7751588"/>
                <a:gd name="f275" fmla="*/ f179 1 7802051"/>
                <a:gd name="f276" fmla="*/ f180 1 7751588"/>
                <a:gd name="f277" fmla="*/ f181 1 7802051"/>
                <a:gd name="f278" fmla="*/ f182 1 7751588"/>
                <a:gd name="f279" fmla="*/ f183 1 7802051"/>
                <a:gd name="f280" fmla="*/ f184 1 7751588"/>
                <a:gd name="f281" fmla="*/ f185 1 7802051"/>
                <a:gd name="f282" fmla="*/ f186 1 7751588"/>
                <a:gd name="f283" fmla="*/ f187 1 7802051"/>
                <a:gd name="f284" fmla="*/ f188 1 7751588"/>
                <a:gd name="f285" fmla="*/ f189 1 7802051"/>
                <a:gd name="f286" fmla="*/ f190 1 7751588"/>
                <a:gd name="f287" fmla="*/ f191 1 7751588"/>
                <a:gd name="f288" fmla="*/ f192 1 7802051"/>
                <a:gd name="f289" fmla="*/ f193 1 7751588"/>
                <a:gd name="f290" fmla="*/ f194 1 7802051"/>
                <a:gd name="f291" fmla="*/ f195 1 7751588"/>
                <a:gd name="f292" fmla="*/ f196 1 7802051"/>
                <a:gd name="f293" fmla="*/ f197 1 7751588"/>
                <a:gd name="f294" fmla="*/ f198 1 7802051"/>
                <a:gd name="f295" fmla="*/ f199 1 7751588"/>
                <a:gd name="f296" fmla="*/ f200 1 7802051"/>
                <a:gd name="f297" fmla="*/ f201 1 7751588"/>
                <a:gd name="f298" fmla="*/ f202 1 7802051"/>
                <a:gd name="f299" fmla="*/ f203 1 7751588"/>
                <a:gd name="f300" fmla="*/ f204 1 7802051"/>
                <a:gd name="f301" fmla="*/ f205 1 7751588"/>
                <a:gd name="f302" fmla="*/ f206 1 7802051"/>
                <a:gd name="f303" fmla="*/ f207 1 7751588"/>
                <a:gd name="f304" fmla="*/ f208 1 7802051"/>
                <a:gd name="f305" fmla="*/ f209 1 7751588"/>
                <a:gd name="f306" fmla="*/ f210 1 7802051"/>
                <a:gd name="f307" fmla="*/ f211 1 7802051"/>
                <a:gd name="f308" fmla="*/ f212 1 7751588"/>
                <a:gd name="f309" fmla="*/ f213 1 7802051"/>
                <a:gd name="f310" fmla="*/ f214 1 7751588"/>
                <a:gd name="f311" fmla="*/ f215 1 7802051"/>
                <a:gd name="f312" fmla="*/ f216 1 7751588"/>
                <a:gd name="f313" fmla="*/ f217 1 7802051"/>
                <a:gd name="f314" fmla="*/ f218 1 7751588"/>
                <a:gd name="f315" fmla="*/ f219 1 7802051"/>
                <a:gd name="f316" fmla="*/ f220 1 7751588"/>
                <a:gd name="f317" fmla="*/ f221 1 7802051"/>
                <a:gd name="f318" fmla="*/ f222 1 7751588"/>
                <a:gd name="f319" fmla="*/ f223 1 7802051"/>
                <a:gd name="f320" fmla="*/ f224 1 7751588"/>
                <a:gd name="f321" fmla="*/ f225 1 7802051"/>
                <a:gd name="f322" fmla="*/ f226 1 7802051"/>
                <a:gd name="f323" fmla="*/ f227 1 7802051"/>
                <a:gd name="f324" fmla="*/ f228 1 7751588"/>
                <a:gd name="f325" fmla="*/ f229 1 7802051"/>
                <a:gd name="f326" fmla="*/ f230 1 7751588"/>
                <a:gd name="f327" fmla="*/ f231 1 7802051"/>
                <a:gd name="f328" fmla="*/ f232 1 7751588"/>
                <a:gd name="f329" fmla="*/ f233 1 7802051"/>
                <a:gd name="f330" fmla="*/ f234 1 7751588"/>
                <a:gd name="f331" fmla="*/ f235 1 7802051"/>
                <a:gd name="f332" fmla="*/ f236 1 7751588"/>
                <a:gd name="f333" fmla="*/ f237 1 7802051"/>
                <a:gd name="f334" fmla="*/ f238 1 7751588"/>
                <a:gd name="f335" fmla="*/ f239 1 7802051"/>
                <a:gd name="f336" fmla="*/ f240 1 7751588"/>
                <a:gd name="f337" fmla="*/ f241 1 7802051"/>
                <a:gd name="f338" fmla="*/ f242 1 7751588"/>
                <a:gd name="f339" fmla="*/ f243 1 7802051"/>
                <a:gd name="f340" fmla="*/ f244 1 7751588"/>
                <a:gd name="f341" fmla="*/ f245 1 7802051"/>
                <a:gd name="f342" fmla="*/ f246 1 7802051"/>
                <a:gd name="f343" fmla="*/ f247 1 7751588"/>
                <a:gd name="f344" fmla="*/ f248 1 7802051"/>
                <a:gd name="f345" fmla="*/ f249 1 7751588"/>
                <a:gd name="f346" fmla="*/ f250 1 7802051"/>
                <a:gd name="f347" fmla="*/ f251 1 7802051"/>
                <a:gd name="f348" fmla="*/ f252 1 7751588"/>
                <a:gd name="f349" fmla="*/ f253 1 7802051"/>
                <a:gd name="f350" fmla="*/ f254 1 7802051"/>
                <a:gd name="f351" fmla="*/ f151 1 f158"/>
                <a:gd name="f352" fmla="*/ f152 1 f158"/>
                <a:gd name="f353" fmla="*/ f151 1 f159"/>
                <a:gd name="f354" fmla="*/ f153 1 f159"/>
                <a:gd name="f355" fmla="*/ f256 1 f158"/>
                <a:gd name="f356" fmla="*/ f257 1 f159"/>
                <a:gd name="f357" fmla="*/ f258 1 f158"/>
                <a:gd name="f358" fmla="*/ f259 1 f159"/>
                <a:gd name="f359" fmla="*/ f260 1 f158"/>
                <a:gd name="f360" fmla="*/ f261 1 f159"/>
                <a:gd name="f361" fmla="*/ f262 1 f159"/>
                <a:gd name="f362" fmla="*/ f263 1 f158"/>
                <a:gd name="f363" fmla="*/ f264 1 f159"/>
                <a:gd name="f364" fmla="*/ f265 1 f158"/>
                <a:gd name="f365" fmla="*/ f266 1 f159"/>
                <a:gd name="f366" fmla="*/ f267 1 f158"/>
                <a:gd name="f367" fmla="*/ f268 1 f159"/>
                <a:gd name="f368" fmla="*/ f269 1 f158"/>
                <a:gd name="f369" fmla="*/ f270 1 f159"/>
                <a:gd name="f370" fmla="*/ f271 1 f158"/>
                <a:gd name="f371" fmla="*/ f272 1 f159"/>
                <a:gd name="f372" fmla="*/ f273 1 f158"/>
                <a:gd name="f373" fmla="*/ f274 1 f159"/>
                <a:gd name="f374" fmla="*/ f275 1 f158"/>
                <a:gd name="f375" fmla="*/ f276 1 f159"/>
                <a:gd name="f376" fmla="*/ f277 1 f158"/>
                <a:gd name="f377" fmla="*/ f278 1 f159"/>
                <a:gd name="f378" fmla="*/ f279 1 f158"/>
                <a:gd name="f379" fmla="*/ f280 1 f159"/>
                <a:gd name="f380" fmla="*/ f281 1 f158"/>
                <a:gd name="f381" fmla="*/ f282 1 f159"/>
                <a:gd name="f382" fmla="*/ f283 1 f158"/>
                <a:gd name="f383" fmla="*/ f284 1 f159"/>
                <a:gd name="f384" fmla="*/ f285 1 f158"/>
                <a:gd name="f385" fmla="*/ f286 1 f159"/>
                <a:gd name="f386" fmla="*/ f287 1 f159"/>
                <a:gd name="f387" fmla="*/ f288 1 f158"/>
                <a:gd name="f388" fmla="*/ f289 1 f159"/>
                <a:gd name="f389" fmla="*/ f290 1 f158"/>
                <a:gd name="f390" fmla="*/ f291 1 f159"/>
                <a:gd name="f391" fmla="*/ f292 1 f158"/>
                <a:gd name="f392" fmla="*/ f293 1 f159"/>
                <a:gd name="f393" fmla="*/ f294 1 f158"/>
                <a:gd name="f394" fmla="*/ f295 1 f159"/>
                <a:gd name="f395" fmla="*/ f296 1 f158"/>
                <a:gd name="f396" fmla="*/ f297 1 f159"/>
                <a:gd name="f397" fmla="*/ f298 1 f158"/>
                <a:gd name="f398" fmla="*/ f299 1 f159"/>
                <a:gd name="f399" fmla="*/ f300 1 f158"/>
                <a:gd name="f400" fmla="*/ f301 1 f159"/>
                <a:gd name="f401" fmla="*/ f302 1 f158"/>
                <a:gd name="f402" fmla="*/ f303 1 f159"/>
                <a:gd name="f403" fmla="*/ f304 1 f158"/>
                <a:gd name="f404" fmla="*/ f305 1 f159"/>
                <a:gd name="f405" fmla="*/ f306 1 f158"/>
                <a:gd name="f406" fmla="*/ f307 1 f158"/>
                <a:gd name="f407" fmla="*/ f308 1 f159"/>
                <a:gd name="f408" fmla="*/ f309 1 f158"/>
                <a:gd name="f409" fmla="*/ f310 1 f159"/>
                <a:gd name="f410" fmla="*/ f311 1 f158"/>
                <a:gd name="f411" fmla="*/ f312 1 f159"/>
                <a:gd name="f412" fmla="*/ f313 1 f158"/>
                <a:gd name="f413" fmla="*/ f314 1 f159"/>
                <a:gd name="f414" fmla="*/ f315 1 f158"/>
                <a:gd name="f415" fmla="*/ f316 1 f159"/>
                <a:gd name="f416" fmla="*/ f317 1 f158"/>
                <a:gd name="f417" fmla="*/ f318 1 f159"/>
                <a:gd name="f418" fmla="*/ f319 1 f158"/>
                <a:gd name="f419" fmla="*/ f320 1 f159"/>
                <a:gd name="f420" fmla="*/ f321 1 f158"/>
                <a:gd name="f421" fmla="*/ f322 1 f158"/>
                <a:gd name="f422" fmla="*/ f323 1 f158"/>
                <a:gd name="f423" fmla="*/ f324 1 f159"/>
                <a:gd name="f424" fmla="*/ f325 1 f158"/>
                <a:gd name="f425" fmla="*/ f326 1 f159"/>
                <a:gd name="f426" fmla="*/ f327 1 f158"/>
                <a:gd name="f427" fmla="*/ f328 1 f159"/>
                <a:gd name="f428" fmla="*/ f329 1 f158"/>
                <a:gd name="f429" fmla="*/ f330 1 f159"/>
                <a:gd name="f430" fmla="*/ f331 1 f158"/>
                <a:gd name="f431" fmla="*/ f332 1 f159"/>
                <a:gd name="f432" fmla="*/ f333 1 f158"/>
                <a:gd name="f433" fmla="*/ f334 1 f159"/>
                <a:gd name="f434" fmla="*/ f335 1 f158"/>
                <a:gd name="f435" fmla="*/ f336 1 f159"/>
                <a:gd name="f436" fmla="*/ f337 1 f158"/>
                <a:gd name="f437" fmla="*/ f338 1 f159"/>
                <a:gd name="f438" fmla="*/ f339 1 f158"/>
                <a:gd name="f439" fmla="*/ f340 1 f159"/>
                <a:gd name="f440" fmla="*/ f341 1 f158"/>
                <a:gd name="f441" fmla="*/ f342 1 f158"/>
                <a:gd name="f442" fmla="*/ f343 1 f159"/>
                <a:gd name="f443" fmla="*/ f344 1 f158"/>
                <a:gd name="f444" fmla="*/ f345 1 f159"/>
                <a:gd name="f445" fmla="*/ f346 1 f158"/>
                <a:gd name="f446" fmla="*/ f347 1 f158"/>
                <a:gd name="f447" fmla="*/ f348 1 f159"/>
                <a:gd name="f448" fmla="*/ f349 1 f158"/>
                <a:gd name="f449" fmla="*/ f350 1 f158"/>
                <a:gd name="f450" fmla="*/ f351 f149 1"/>
                <a:gd name="f451" fmla="*/ f352 f149 1"/>
                <a:gd name="f452" fmla="*/ f354 f150 1"/>
                <a:gd name="f453" fmla="*/ f353 f150 1"/>
                <a:gd name="f454" fmla="*/ f355 f149 1"/>
                <a:gd name="f455" fmla="*/ f356 f150 1"/>
                <a:gd name="f456" fmla="*/ f357 f149 1"/>
                <a:gd name="f457" fmla="*/ f358 f150 1"/>
                <a:gd name="f458" fmla="*/ f359 f149 1"/>
                <a:gd name="f459" fmla="*/ f360 f150 1"/>
                <a:gd name="f460" fmla="*/ f361 f150 1"/>
                <a:gd name="f461" fmla="*/ f362 f149 1"/>
                <a:gd name="f462" fmla="*/ f363 f150 1"/>
                <a:gd name="f463" fmla="*/ f364 f149 1"/>
                <a:gd name="f464" fmla="*/ f365 f150 1"/>
                <a:gd name="f465" fmla="*/ f366 f149 1"/>
                <a:gd name="f466" fmla="*/ f367 f150 1"/>
                <a:gd name="f467" fmla="*/ f368 f149 1"/>
                <a:gd name="f468" fmla="*/ f369 f150 1"/>
                <a:gd name="f469" fmla="*/ f370 f149 1"/>
                <a:gd name="f470" fmla="*/ f371 f150 1"/>
                <a:gd name="f471" fmla="*/ f372 f149 1"/>
                <a:gd name="f472" fmla="*/ f373 f150 1"/>
                <a:gd name="f473" fmla="*/ f374 f149 1"/>
                <a:gd name="f474" fmla="*/ f375 f150 1"/>
                <a:gd name="f475" fmla="*/ f376 f149 1"/>
                <a:gd name="f476" fmla="*/ f377 f150 1"/>
                <a:gd name="f477" fmla="*/ f378 f149 1"/>
                <a:gd name="f478" fmla="*/ f379 f150 1"/>
                <a:gd name="f479" fmla="*/ f380 f149 1"/>
                <a:gd name="f480" fmla="*/ f381 f150 1"/>
                <a:gd name="f481" fmla="*/ f382 f149 1"/>
                <a:gd name="f482" fmla="*/ f383 f150 1"/>
                <a:gd name="f483" fmla="*/ f384 f149 1"/>
                <a:gd name="f484" fmla="*/ f385 f150 1"/>
                <a:gd name="f485" fmla="*/ f386 f150 1"/>
                <a:gd name="f486" fmla="*/ f387 f149 1"/>
                <a:gd name="f487" fmla="*/ f388 f150 1"/>
                <a:gd name="f488" fmla="*/ f389 f149 1"/>
                <a:gd name="f489" fmla="*/ f390 f150 1"/>
                <a:gd name="f490" fmla="*/ f391 f149 1"/>
                <a:gd name="f491" fmla="*/ f392 f150 1"/>
                <a:gd name="f492" fmla="*/ f393 f149 1"/>
                <a:gd name="f493" fmla="*/ f394 f150 1"/>
                <a:gd name="f494" fmla="*/ f395 f149 1"/>
                <a:gd name="f495" fmla="*/ f396 f150 1"/>
                <a:gd name="f496" fmla="*/ f397 f149 1"/>
                <a:gd name="f497" fmla="*/ f398 f150 1"/>
                <a:gd name="f498" fmla="*/ f399 f149 1"/>
                <a:gd name="f499" fmla="*/ f400 f150 1"/>
                <a:gd name="f500" fmla="*/ f401 f149 1"/>
                <a:gd name="f501" fmla="*/ f402 f150 1"/>
                <a:gd name="f502" fmla="*/ f403 f149 1"/>
                <a:gd name="f503" fmla="*/ f404 f150 1"/>
                <a:gd name="f504" fmla="*/ f405 f149 1"/>
                <a:gd name="f505" fmla="*/ f406 f149 1"/>
                <a:gd name="f506" fmla="*/ f407 f150 1"/>
                <a:gd name="f507" fmla="*/ f408 f149 1"/>
                <a:gd name="f508" fmla="*/ f409 f150 1"/>
                <a:gd name="f509" fmla="*/ f410 f149 1"/>
                <a:gd name="f510" fmla="*/ f411 f150 1"/>
                <a:gd name="f511" fmla="*/ f412 f149 1"/>
                <a:gd name="f512" fmla="*/ f413 f150 1"/>
                <a:gd name="f513" fmla="*/ f414 f149 1"/>
                <a:gd name="f514" fmla="*/ f415 f150 1"/>
                <a:gd name="f515" fmla="*/ f416 f149 1"/>
                <a:gd name="f516" fmla="*/ f417 f150 1"/>
                <a:gd name="f517" fmla="*/ f418 f149 1"/>
                <a:gd name="f518" fmla="*/ f419 f150 1"/>
                <a:gd name="f519" fmla="*/ f420 f149 1"/>
                <a:gd name="f520" fmla="*/ f421 f149 1"/>
                <a:gd name="f521" fmla="*/ f422 f149 1"/>
                <a:gd name="f522" fmla="*/ f423 f150 1"/>
                <a:gd name="f523" fmla="*/ f424 f149 1"/>
                <a:gd name="f524" fmla="*/ f425 f150 1"/>
                <a:gd name="f525" fmla="*/ f426 f149 1"/>
                <a:gd name="f526" fmla="*/ f427 f150 1"/>
                <a:gd name="f527" fmla="*/ f428 f149 1"/>
                <a:gd name="f528" fmla="*/ f429 f150 1"/>
                <a:gd name="f529" fmla="*/ f430 f149 1"/>
                <a:gd name="f530" fmla="*/ f431 f150 1"/>
                <a:gd name="f531" fmla="*/ f432 f149 1"/>
                <a:gd name="f532" fmla="*/ f433 f150 1"/>
                <a:gd name="f533" fmla="*/ f434 f149 1"/>
                <a:gd name="f534" fmla="*/ f435 f150 1"/>
                <a:gd name="f535" fmla="*/ f436 f149 1"/>
                <a:gd name="f536" fmla="*/ f437 f150 1"/>
                <a:gd name="f537" fmla="*/ f438 f149 1"/>
                <a:gd name="f538" fmla="*/ f439 f150 1"/>
                <a:gd name="f539" fmla="*/ f440 f149 1"/>
                <a:gd name="f540" fmla="*/ f441 f149 1"/>
                <a:gd name="f541" fmla="*/ f442 f150 1"/>
                <a:gd name="f542" fmla="*/ f443 f149 1"/>
                <a:gd name="f543" fmla="*/ f444 f150 1"/>
                <a:gd name="f544" fmla="*/ f445 f149 1"/>
                <a:gd name="f545" fmla="*/ f446 f149 1"/>
                <a:gd name="f546" fmla="*/ f447 f150 1"/>
                <a:gd name="f547" fmla="*/ f448 f149 1"/>
                <a:gd name="f548" fmla="*/ f449 f14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55">
                  <a:pos x="f454" y="f455"/>
                </a:cxn>
                <a:cxn ang="f255">
                  <a:pos x="f456" y="f457"/>
                </a:cxn>
                <a:cxn ang="f255">
                  <a:pos x="f458" y="f459"/>
                </a:cxn>
                <a:cxn ang="f255">
                  <a:pos x="f458" y="f460"/>
                </a:cxn>
                <a:cxn ang="f255">
                  <a:pos x="f461" y="f462"/>
                </a:cxn>
                <a:cxn ang="f255">
                  <a:pos x="f463" y="f464"/>
                </a:cxn>
                <a:cxn ang="f255">
                  <a:pos x="f465" y="f466"/>
                </a:cxn>
                <a:cxn ang="f255">
                  <a:pos x="f467" y="f468"/>
                </a:cxn>
                <a:cxn ang="f255">
                  <a:pos x="f469" y="f470"/>
                </a:cxn>
                <a:cxn ang="f255">
                  <a:pos x="f471" y="f472"/>
                </a:cxn>
                <a:cxn ang="f255">
                  <a:pos x="f473" y="f474"/>
                </a:cxn>
                <a:cxn ang="f255">
                  <a:pos x="f475" y="f476"/>
                </a:cxn>
                <a:cxn ang="f255">
                  <a:pos x="f477" y="f478"/>
                </a:cxn>
                <a:cxn ang="f255">
                  <a:pos x="f479" y="f480"/>
                </a:cxn>
                <a:cxn ang="f255">
                  <a:pos x="f481" y="f482"/>
                </a:cxn>
                <a:cxn ang="f255">
                  <a:pos x="f483" y="f484"/>
                </a:cxn>
                <a:cxn ang="f255">
                  <a:pos x="f483" y="f485"/>
                </a:cxn>
                <a:cxn ang="f255">
                  <a:pos x="f486" y="f487"/>
                </a:cxn>
                <a:cxn ang="f255">
                  <a:pos x="f488" y="f489"/>
                </a:cxn>
                <a:cxn ang="f255">
                  <a:pos x="f490" y="f491"/>
                </a:cxn>
                <a:cxn ang="f255">
                  <a:pos x="f492" y="f493"/>
                </a:cxn>
                <a:cxn ang="f255">
                  <a:pos x="f494" y="f495"/>
                </a:cxn>
                <a:cxn ang="f255">
                  <a:pos x="f496" y="f497"/>
                </a:cxn>
                <a:cxn ang="f255">
                  <a:pos x="f498" y="f499"/>
                </a:cxn>
                <a:cxn ang="f255">
                  <a:pos x="f500" y="f501"/>
                </a:cxn>
                <a:cxn ang="f255">
                  <a:pos x="f502" y="f503"/>
                </a:cxn>
                <a:cxn ang="f255">
                  <a:pos x="f504" y="f464"/>
                </a:cxn>
                <a:cxn ang="f255">
                  <a:pos x="f505" y="f506"/>
                </a:cxn>
                <a:cxn ang="f255">
                  <a:pos x="f507" y="f508"/>
                </a:cxn>
                <a:cxn ang="f255">
                  <a:pos x="f509" y="f510"/>
                </a:cxn>
                <a:cxn ang="f255">
                  <a:pos x="f511" y="f512"/>
                </a:cxn>
                <a:cxn ang="f255">
                  <a:pos x="f513" y="f514"/>
                </a:cxn>
                <a:cxn ang="f255">
                  <a:pos x="f515" y="f516"/>
                </a:cxn>
                <a:cxn ang="f255">
                  <a:pos x="f517" y="f518"/>
                </a:cxn>
                <a:cxn ang="f255">
                  <a:pos x="f519" y="f516"/>
                </a:cxn>
                <a:cxn ang="f255">
                  <a:pos x="f520" y="f514"/>
                </a:cxn>
                <a:cxn ang="f255">
                  <a:pos x="f521" y="f522"/>
                </a:cxn>
                <a:cxn ang="f255">
                  <a:pos x="f523" y="f524"/>
                </a:cxn>
                <a:cxn ang="f255">
                  <a:pos x="f525" y="f526"/>
                </a:cxn>
                <a:cxn ang="f255">
                  <a:pos x="f527" y="f528"/>
                </a:cxn>
                <a:cxn ang="f255">
                  <a:pos x="f529" y="f476"/>
                </a:cxn>
                <a:cxn ang="f255">
                  <a:pos x="f527" y="f530"/>
                </a:cxn>
                <a:cxn ang="f255">
                  <a:pos x="f531" y="f532"/>
                </a:cxn>
                <a:cxn ang="f255">
                  <a:pos x="f533" y="f534"/>
                </a:cxn>
                <a:cxn ang="f255">
                  <a:pos x="f535" y="f536"/>
                </a:cxn>
                <a:cxn ang="f255">
                  <a:pos x="f537" y="f538"/>
                </a:cxn>
                <a:cxn ang="f255">
                  <a:pos x="f539" y="f493"/>
                </a:cxn>
                <a:cxn ang="f255">
                  <a:pos x="f490" y="f491"/>
                </a:cxn>
                <a:cxn ang="f255">
                  <a:pos x="f540" y="f541"/>
                </a:cxn>
                <a:cxn ang="f255">
                  <a:pos x="f542" y="f543"/>
                </a:cxn>
                <a:cxn ang="f255">
                  <a:pos x="f544" y="f543"/>
                </a:cxn>
                <a:cxn ang="f255">
                  <a:pos x="f545" y="f546"/>
                </a:cxn>
                <a:cxn ang="f255">
                  <a:pos x="f547" y="f543"/>
                </a:cxn>
                <a:cxn ang="f255">
                  <a:pos x="f548" y="f543"/>
                </a:cxn>
              </a:cxnLst>
              <a:rect l="f450" t="f453" r="f451" b="f452"/>
              <a:pathLst>
                <a:path w="7802051" h="7751588">
                  <a:moveTo>
                    <a:pt x="f8" y="f9"/>
                  </a:moveTo>
                  <a:lnTo>
                    <a:pt x="f10" y="f11"/>
                  </a:lnTo>
                  <a:lnTo>
                    <a:pt x="f12" y="f13"/>
                  </a:lnTo>
                  <a:lnTo>
                    <a:pt x="f12" y="f14"/>
                  </a:lnTo>
                  <a:lnTo>
                    <a:pt x="f15" y="f16"/>
                  </a:lnTo>
                  <a:lnTo>
                    <a:pt x="f17" y="f18"/>
                  </a:lnTo>
                  <a:cubicBezTo>
                    <a:pt x="f17" y="f19"/>
                    <a:pt x="f20" y="f21"/>
                    <a:pt x="f22" y="f23"/>
                  </a:cubicBezTo>
                  <a:lnTo>
                    <a:pt x="f24" y="f25"/>
                  </a:lnTo>
                  <a:close/>
                  <a:moveTo>
                    <a:pt x="f26" y="f27"/>
                  </a:moveTo>
                  <a:lnTo>
                    <a:pt x="f28" y="f29"/>
                  </a:lnTo>
                  <a:lnTo>
                    <a:pt x="f30" y="f31"/>
                  </a:lnTo>
                  <a:cubicBezTo>
                    <a:pt x="f32" y="f33"/>
                    <a:pt x="f34" y="f35"/>
                    <a:pt x="f34" y="f36"/>
                  </a:cubicBezTo>
                  <a:lnTo>
                    <a:pt x="f37" y="f38"/>
                  </a:lnTo>
                  <a:lnTo>
                    <a:pt x="f39" y="f40"/>
                  </a:lnTo>
                  <a:lnTo>
                    <a:pt x="f41" y="f42"/>
                  </a:lnTo>
                  <a:lnTo>
                    <a:pt x="f43" y="f44"/>
                  </a:lnTo>
                  <a:lnTo>
                    <a:pt x="f43" y="f45"/>
                  </a:lnTo>
                  <a:lnTo>
                    <a:pt x="f46" y="f47"/>
                  </a:lnTo>
                  <a:cubicBezTo>
                    <a:pt x="f48" y="f49"/>
                    <a:pt x="f50" y="f51"/>
                    <a:pt x="f52" y="f53"/>
                  </a:cubicBezTo>
                  <a:close/>
                  <a:moveTo>
                    <a:pt x="f54" y="f55"/>
                  </a:moveTo>
                  <a:cubicBezTo>
                    <a:pt x="f56" y="f55"/>
                    <a:pt x="f57" y="f58"/>
                    <a:pt x="f57" y="f59"/>
                  </a:cubicBezTo>
                  <a:cubicBezTo>
                    <a:pt x="f57" y="f60"/>
                    <a:pt x="f61" y="f62"/>
                    <a:pt x="f63" y="f64"/>
                  </a:cubicBezTo>
                  <a:lnTo>
                    <a:pt x="f65" y="f66"/>
                  </a:lnTo>
                  <a:lnTo>
                    <a:pt x="f67" y="f68"/>
                  </a:lnTo>
                  <a:lnTo>
                    <a:pt x="f69" y="f70"/>
                  </a:lnTo>
                  <a:cubicBezTo>
                    <a:pt x="f71" y="f72"/>
                    <a:pt x="f73" y="f74"/>
                    <a:pt x="f75" y="f74"/>
                  </a:cubicBezTo>
                  <a:cubicBezTo>
                    <a:pt x="f76" y="f74"/>
                    <a:pt x="f77" y="f78"/>
                    <a:pt x="f79" y="f18"/>
                  </a:cubicBezTo>
                  <a:cubicBezTo>
                    <a:pt x="f77" y="f80"/>
                    <a:pt x="f81" y="f82"/>
                    <a:pt x="f83" y="f84"/>
                  </a:cubicBezTo>
                  <a:cubicBezTo>
                    <a:pt x="f85" y="f82"/>
                    <a:pt x="f86" y="f87"/>
                    <a:pt x="f88" y="f89"/>
                  </a:cubicBezTo>
                  <a:lnTo>
                    <a:pt x="f90" y="f91"/>
                  </a:lnTo>
                  <a:lnTo>
                    <a:pt x="f92" y="f93"/>
                  </a:lnTo>
                  <a:lnTo>
                    <a:pt x="f94" y="f95"/>
                  </a:lnTo>
                  <a:cubicBezTo>
                    <a:pt x="f96" y="f97"/>
                    <a:pt x="f98" y="f99"/>
                    <a:pt x="f98" y="f100"/>
                  </a:cubicBezTo>
                  <a:cubicBezTo>
                    <a:pt x="f98" y="f101"/>
                    <a:pt x="f102" y="f103"/>
                    <a:pt x="f104" y="f103"/>
                  </a:cubicBezTo>
                  <a:cubicBezTo>
                    <a:pt x="f105" y="f103"/>
                    <a:pt x="f106" y="f101"/>
                    <a:pt x="f106" y="f100"/>
                  </a:cubicBezTo>
                  <a:cubicBezTo>
                    <a:pt x="f106" y="f99"/>
                    <a:pt x="f107" y="f97"/>
                    <a:pt x="f108" y="f95"/>
                  </a:cubicBezTo>
                  <a:lnTo>
                    <a:pt x="f109" y="f110"/>
                  </a:lnTo>
                  <a:lnTo>
                    <a:pt x="f111" y="f112"/>
                  </a:lnTo>
                  <a:lnTo>
                    <a:pt x="f113" y="f114"/>
                  </a:lnTo>
                  <a:cubicBezTo>
                    <a:pt x="f115" y="f116"/>
                    <a:pt x="f117" y="f118"/>
                    <a:pt x="f119" y="f118"/>
                  </a:cubicBezTo>
                  <a:cubicBezTo>
                    <a:pt x="f120" y="f118"/>
                    <a:pt x="f121" y="f122"/>
                    <a:pt x="f123" y="f36"/>
                  </a:cubicBezTo>
                  <a:cubicBezTo>
                    <a:pt x="f121" y="f124"/>
                    <a:pt x="f120" y="f125"/>
                    <a:pt x="f119" y="f126"/>
                  </a:cubicBezTo>
                  <a:cubicBezTo>
                    <a:pt x="f127" y="f125"/>
                    <a:pt x="f128" y="f129"/>
                    <a:pt x="f130" y="f131"/>
                  </a:cubicBezTo>
                  <a:lnTo>
                    <a:pt x="f132" y="f133"/>
                  </a:lnTo>
                  <a:lnTo>
                    <a:pt x="f134" y="f135"/>
                  </a:lnTo>
                  <a:lnTo>
                    <a:pt x="f136" y="f137"/>
                  </a:lnTo>
                  <a:cubicBezTo>
                    <a:pt x="f138" y="f139"/>
                    <a:pt x="f140" y="f141"/>
                    <a:pt x="f140" y="f59"/>
                  </a:cubicBezTo>
                  <a:cubicBezTo>
                    <a:pt x="f140" y="f58"/>
                    <a:pt x="f142" y="f55"/>
                    <a:pt x="f54" y="f55"/>
                  </a:cubicBezTo>
                  <a:close/>
                  <a:moveTo>
                    <a:pt x="f143" y="f7"/>
                  </a:moveTo>
                  <a:lnTo>
                    <a:pt x="f144" y="f145"/>
                  </a:lnTo>
                  <a:lnTo>
                    <a:pt x="f6" y="f145"/>
                  </a:lnTo>
                  <a:lnTo>
                    <a:pt x="f146" y="f5"/>
                  </a:lnTo>
                  <a:lnTo>
                    <a:pt x="f147" y="f145"/>
                  </a:lnTo>
                  <a:lnTo>
                    <a:pt x="f5" y="f145"/>
                  </a:lnTo>
                  <a:close/>
                </a:path>
              </a:pathLst>
            </a:custGeom>
            <a:solidFill>
              <a:srgbClr val="0078D7">
                <a:alpha val="95000"/>
              </a:srgbClr>
            </a:solidFill>
            <a:ln cap="flat">
              <a:noFill/>
              <a:prstDash val="solid"/>
            </a:ln>
          </p:spPr>
          <p:txBody>
            <a:bodyPr vert="horz" wrap="square" lIns="134444" tIns="107555" rIns="134444" bIns="107555" anchor="t" anchorCtr="1" compatLnSpc="1">
              <a:noAutofit/>
            </a:bodyPr>
            <a:lstStyle/>
            <a:p>
              <a:pPr algn="ctr" defTabSz="685442">
                <a:lnSpc>
                  <a:spcPct val="90000"/>
                </a:lnSpc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765" kern="0">
                <a:solidFill>
                  <a:srgbClr val="000000"/>
                </a:solidFill>
                <a:latin typeface="Segoe UI Semilight"/>
                <a:ea typeface="Segoe UI" pitchFamily="34"/>
                <a:cs typeface="Segoe UI" pitchFamily="34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D99E025-B1BD-4B3D-949F-1F6D502E52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50860" y="1128713"/>
            <a:ext cx="6861175" cy="1797050"/>
          </a:xfrm>
        </p:spPr>
        <p:txBody>
          <a:bodyPr>
            <a:normAutofit/>
          </a:bodyPr>
          <a:lstStyle/>
          <a:p>
            <a:r>
              <a:rPr lang="en-US" sz="3300" b="1" i="1" dirty="0">
                <a:solidFill>
                  <a:schemeClr val="tx1"/>
                </a:solidFill>
              </a:rPr>
              <a:t>“T</a:t>
            </a:r>
            <a:r>
              <a:rPr lang="nb-NO" sz="3300" b="1" i="1" dirty="0">
                <a:solidFill>
                  <a:schemeClr val="tx1"/>
                </a:solidFill>
              </a:rPr>
              <a:t>HE PERIMETER CAN’T PROTECT THE DATA ANYMORE»</a:t>
            </a:r>
            <a:endParaRPr lang="en-US" sz="3300" b="1" i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3C0273-8B08-46E5-ACB1-CC91F0994927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59341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8CF1D-D434-4C07-91F6-85EC2AF7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604800"/>
            <a:ext cx="8208144" cy="857250"/>
          </a:xfrm>
        </p:spPr>
        <p:txBody>
          <a:bodyPr/>
          <a:lstStyle/>
          <a:p>
            <a:r>
              <a:rPr lang="en-US" dirty="0"/>
              <a:t>Conditional Access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5AF3E1-3467-43D5-A11E-B0522CF50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1112" indent="0">
              <a:buNone/>
            </a:pPr>
            <a:r>
              <a:rPr lang="en-US" i="1" dirty="0"/>
              <a:t>Example: </a:t>
            </a:r>
            <a:br>
              <a:rPr lang="en-US" i="1" dirty="0"/>
            </a:br>
            <a:r>
              <a:rPr lang="en-US" i="1" dirty="0"/>
              <a:t>When your contractors are trying to access our confidential data from networks that are not trusted, then block access.</a:t>
            </a:r>
            <a:endParaRPr lang="en-US" dirty="0"/>
          </a:p>
          <a:p>
            <a:endParaRPr lang="nb-NO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0970A6-8A63-4DF4-ADE1-DB2D0B1719ED}"/>
              </a:ext>
            </a:extLst>
          </p:cNvPr>
          <p:cNvSpPr/>
          <p:nvPr/>
        </p:nvSpPr>
        <p:spPr>
          <a:xfrm>
            <a:off x="971601" y="2139702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When this happens</a:t>
            </a:r>
            <a:endParaRPr lang="nb-NO" sz="1350"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069F41-9A18-4A9E-807A-84FF70272C95}"/>
              </a:ext>
            </a:extLst>
          </p:cNvPr>
          <p:cNvSpPr/>
          <p:nvPr/>
        </p:nvSpPr>
        <p:spPr>
          <a:xfrm>
            <a:off x="5004048" y="2139702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Then do this</a:t>
            </a:r>
            <a:endParaRPr lang="nb-NO" sz="1350" b="1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28E0BD-5F8F-40BD-8CA5-5F57BCCA979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923928" y="2535746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A55B91C-B232-453B-94D0-80447677C1B7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843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42A585-AA79-4ADF-AC15-23997F104A88}"/>
              </a:ext>
            </a:extLst>
          </p:cNvPr>
          <p:cNvSpPr/>
          <p:nvPr/>
        </p:nvSpPr>
        <p:spPr>
          <a:xfrm>
            <a:off x="827200" y="5447948"/>
            <a:ext cx="7488832" cy="1512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Conditional Access Policy</a:t>
            </a:r>
            <a:endParaRPr lang="nb-NO" sz="1350" b="1" dirty="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6B1442-9775-46E4-897A-0A1E0315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604800"/>
            <a:ext cx="8208144" cy="857250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5AF3E1-3467-43D5-A11E-B0522CF50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0970A6-8A63-4DF4-ADE1-DB2D0B1719ED}"/>
              </a:ext>
            </a:extLst>
          </p:cNvPr>
          <p:cNvSpPr/>
          <p:nvPr/>
        </p:nvSpPr>
        <p:spPr>
          <a:xfrm>
            <a:off x="987890" y="1389047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When this happens</a:t>
            </a:r>
            <a:endParaRPr lang="nb-NO" sz="135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069F41-9A18-4A9E-807A-84FF70272C95}"/>
              </a:ext>
            </a:extLst>
          </p:cNvPr>
          <p:cNvSpPr/>
          <p:nvPr/>
        </p:nvSpPr>
        <p:spPr>
          <a:xfrm>
            <a:off x="5004048" y="1389047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Then do this</a:t>
            </a:r>
            <a:endParaRPr lang="nb-NO" sz="135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28E0BD-5F8F-40BD-8CA5-5F57BCCA979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940218" y="1785090"/>
            <a:ext cx="10638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8C786-6CDD-42F1-A7A1-638D7F180464}"/>
              </a:ext>
            </a:extLst>
          </p:cNvPr>
          <p:cNvSpPr/>
          <p:nvPr/>
        </p:nvSpPr>
        <p:spPr>
          <a:xfrm>
            <a:off x="987890" y="3298848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Condition Statement</a:t>
            </a:r>
            <a:endParaRPr lang="nb-NO" sz="1350" b="1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572552-F38F-4C41-9E08-A571C50535C6}"/>
              </a:ext>
            </a:extLst>
          </p:cNvPr>
          <p:cNvSpPr/>
          <p:nvPr/>
        </p:nvSpPr>
        <p:spPr>
          <a:xfrm>
            <a:off x="5020338" y="3298848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Controls</a:t>
            </a:r>
            <a:endParaRPr lang="nb-NO" sz="1350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F2DCDF-FCC1-4CEA-A57D-F19C5340B9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940217" y="3694891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80B9F2E-992F-4F37-8167-FF12AF62F6CE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70081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42A585-AA79-4ADF-AC15-23997F104A88}"/>
              </a:ext>
            </a:extLst>
          </p:cNvPr>
          <p:cNvSpPr/>
          <p:nvPr/>
        </p:nvSpPr>
        <p:spPr>
          <a:xfrm>
            <a:off x="755577" y="2787774"/>
            <a:ext cx="7488832" cy="151216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350" b="1" dirty="0">
                <a:solidFill>
                  <a:schemeClr val="tx1"/>
                </a:solidFill>
              </a:rPr>
              <a:t>Conditional Access Policy</a:t>
            </a:r>
            <a:endParaRPr lang="nb-NO" sz="1350" b="1" dirty="0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1BE281-49DB-4BB6-AD19-DA6A90651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" y="604800"/>
            <a:ext cx="8208144" cy="857250"/>
          </a:xfrm>
        </p:spPr>
        <p:txBody>
          <a:bodyPr/>
          <a:lstStyle/>
          <a:p>
            <a:r>
              <a:rPr lang="en-US" dirty="0"/>
              <a:t>Conditional Access</a:t>
            </a:r>
            <a:endParaRPr lang="nb-NO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5AF3E1-3467-43D5-A11E-B0522CF508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nb-NO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0970A6-8A63-4DF4-ADE1-DB2D0B1719ED}"/>
              </a:ext>
            </a:extLst>
          </p:cNvPr>
          <p:cNvSpPr/>
          <p:nvPr/>
        </p:nvSpPr>
        <p:spPr>
          <a:xfrm>
            <a:off x="987890" y="1389047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When this happens</a:t>
            </a:r>
            <a:endParaRPr lang="nb-NO" sz="135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069F41-9A18-4A9E-807A-84FF70272C95}"/>
              </a:ext>
            </a:extLst>
          </p:cNvPr>
          <p:cNvSpPr/>
          <p:nvPr/>
        </p:nvSpPr>
        <p:spPr>
          <a:xfrm>
            <a:off x="5004048" y="1389047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Then do this</a:t>
            </a:r>
            <a:endParaRPr lang="nb-NO" sz="135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28E0BD-5F8F-40BD-8CA5-5F57BCCA979B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3940218" y="1785090"/>
            <a:ext cx="106383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8C786-6CDD-42F1-A7A1-638D7F180464}"/>
              </a:ext>
            </a:extLst>
          </p:cNvPr>
          <p:cNvSpPr/>
          <p:nvPr/>
        </p:nvSpPr>
        <p:spPr>
          <a:xfrm>
            <a:off x="987890" y="3298848"/>
            <a:ext cx="2952328" cy="792088"/>
          </a:xfrm>
          <a:prstGeom prst="roundRect">
            <a:avLst/>
          </a:prstGeom>
          <a:solidFill>
            <a:srgbClr val="AFD1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Condition Statement</a:t>
            </a:r>
            <a:endParaRPr lang="nb-NO" sz="135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572552-F38F-4C41-9E08-A571C50535C6}"/>
              </a:ext>
            </a:extLst>
          </p:cNvPr>
          <p:cNvSpPr/>
          <p:nvPr/>
        </p:nvSpPr>
        <p:spPr>
          <a:xfrm>
            <a:off x="5020338" y="3298848"/>
            <a:ext cx="2952328" cy="792088"/>
          </a:xfrm>
          <a:prstGeom prst="roundRect">
            <a:avLst/>
          </a:prstGeom>
          <a:solidFill>
            <a:srgbClr val="FFD78D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Controls</a:t>
            </a:r>
            <a:endParaRPr lang="nb-NO" sz="135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F2DCDF-FCC1-4CEA-A57D-F19C5340B97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940217" y="3694891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8965AA-C475-43F2-83E7-63CD92CF97CB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2758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AAD Premium </a:t>
            </a:r>
            <a:r>
              <a:rPr lang="nb-NO" dirty="0" err="1"/>
              <a:t>Features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Guests</a:t>
            </a:r>
            <a:r>
              <a:rPr lang="nb-NO" dirty="0"/>
              <a:t>? 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b="1" dirty="0">
                <a:solidFill>
                  <a:schemeClr val="tx1"/>
                </a:solidFill>
              </a:rPr>
              <a:t>YES WE CAN !! </a:t>
            </a:r>
          </a:p>
          <a:p>
            <a:r>
              <a:rPr lang="nb-NO" dirty="0" err="1">
                <a:solidFill>
                  <a:schemeClr val="tx1"/>
                </a:solidFill>
              </a:rPr>
              <a:t>Conditional</a:t>
            </a:r>
            <a:r>
              <a:rPr lang="nb-NO" dirty="0">
                <a:solidFill>
                  <a:schemeClr val="tx1"/>
                </a:solidFill>
              </a:rPr>
              <a:t> Access to </a:t>
            </a:r>
            <a:r>
              <a:rPr lang="nb-NO" dirty="0" err="1">
                <a:solidFill>
                  <a:schemeClr val="tx1"/>
                </a:solidFill>
              </a:rPr>
              <a:t>apps</a:t>
            </a:r>
            <a:r>
              <a:rPr lang="nb-NO" dirty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nb-NO" dirty="0" err="1">
                <a:solidFill>
                  <a:schemeClr val="tx1"/>
                </a:solidFill>
              </a:rPr>
              <a:t>Multifactor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Authentication</a:t>
            </a:r>
            <a:endParaRPr lang="nb-NO" dirty="0">
              <a:solidFill>
                <a:schemeClr val="tx1"/>
              </a:solidFill>
            </a:endParaRPr>
          </a:p>
          <a:p>
            <a:pPr lvl="1"/>
            <a:r>
              <a:rPr lang="nb-NO" dirty="0">
                <a:solidFill>
                  <a:schemeClr val="tx1"/>
                </a:solidFill>
              </a:rPr>
              <a:t>Terms </a:t>
            </a:r>
            <a:r>
              <a:rPr lang="nb-NO" dirty="0" err="1">
                <a:solidFill>
                  <a:schemeClr val="tx1"/>
                </a:solidFill>
              </a:rPr>
              <a:t>of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Use</a:t>
            </a:r>
            <a:endParaRPr lang="nb-NO" dirty="0">
              <a:solidFill>
                <a:schemeClr val="tx1"/>
              </a:solidFill>
            </a:endParaRPr>
          </a:p>
          <a:p>
            <a:pPr lvl="1"/>
            <a:r>
              <a:rPr lang="nb-NO" dirty="0">
                <a:solidFill>
                  <a:schemeClr val="tx1"/>
                </a:solidFill>
              </a:rPr>
              <a:t>Location / Risk </a:t>
            </a:r>
          </a:p>
          <a:p>
            <a:pPr lvl="1"/>
            <a:endParaRPr lang="nb-NO" dirty="0">
              <a:solidFill>
                <a:schemeClr val="tx1"/>
              </a:solidFill>
            </a:endParaRPr>
          </a:p>
          <a:p>
            <a:pPr lvl="1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AE6135-CC19-41EF-B608-8CF06CC6E08F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7851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3679A-ABF1-4CAC-AB66-BF94E02A9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728" y="0"/>
            <a:ext cx="4896544" cy="3190651"/>
          </a:xfrm>
          <a:prstGeom prst="rect">
            <a:avLst/>
          </a:prstGeom>
        </p:spPr>
      </p:pic>
      <p:sp>
        <p:nvSpPr>
          <p:cNvPr id="3" name="Tittel 1">
            <a:extLst>
              <a:ext uri="{FF2B5EF4-FFF2-40B4-BE49-F238E27FC236}">
                <a16:creationId xmlns:a16="http://schemas.microsoft.com/office/drawing/2014/main" id="{0B2FE954-4318-4327-9CF2-521B0DB5CECB}"/>
              </a:ext>
            </a:extLst>
          </p:cNvPr>
          <p:cNvSpPr txBox="1">
            <a:spLocks/>
          </p:cNvSpPr>
          <p:nvPr/>
        </p:nvSpPr>
        <p:spPr>
          <a:xfrm>
            <a:off x="685800" y="3291830"/>
            <a:ext cx="77724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en-US" b="1" dirty="0">
                <a:hlinkClick r:id="rId6"/>
              </a:rPr>
              <a:t>Azure AD B2B Conditional Access </a:t>
            </a:r>
            <a:br>
              <a:rPr lang="en-US" b="1" dirty="0">
                <a:hlinkClick r:id="rId6"/>
              </a:rPr>
            </a:br>
            <a:r>
              <a:rPr lang="en-US" b="1" dirty="0">
                <a:hlinkClick r:id="rId6"/>
              </a:rPr>
              <a:t>Advanced Scenarios</a:t>
            </a:r>
            <a:endParaRPr lang="nb-NO" dirty="0"/>
          </a:p>
        </p:txBody>
      </p:sp>
      <p:sp>
        <p:nvSpPr>
          <p:cNvPr id="4" name="AutoShape 2" descr="Image result for norge flagg">
            <a:extLst>
              <a:ext uri="{FF2B5EF4-FFF2-40B4-BE49-F238E27FC236}">
                <a16:creationId xmlns:a16="http://schemas.microsoft.com/office/drawing/2014/main" id="{27549A7D-8B57-426B-AF40-47BC5EE5C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80312" y="813445"/>
            <a:ext cx="14382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69959-ECF5-4BC5-BDE8-E22B3AD94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7679" y="123478"/>
            <a:ext cx="1438275" cy="1038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534AC-3316-4296-863D-421CD2E649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13" y="123478"/>
            <a:ext cx="1438275" cy="1085850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07AC7B1E-A3D2-4EC4-968E-70416D5F46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413" y="4419771"/>
            <a:ext cx="1468181" cy="600251"/>
          </a:xfrm>
          <a:prstGeom prst="rect">
            <a:avLst/>
          </a:prstGeom>
        </p:spPr>
      </p:pic>
      <p:pic>
        <p:nvPicPr>
          <p:cNvPr id="11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7B0BFE5C-6287-4164-8FFA-DDC30606B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7773" y="4395143"/>
            <a:ext cx="1468181" cy="60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86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Terms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Use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tx1"/>
                </a:solidFill>
              </a:rPr>
              <a:t>Guests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need</a:t>
            </a:r>
            <a:r>
              <a:rPr lang="nb-NO" dirty="0">
                <a:solidFill>
                  <a:schemeClr val="tx1"/>
                </a:solidFill>
              </a:rPr>
              <a:t> to </a:t>
            </a:r>
            <a:r>
              <a:rPr lang="nb-NO" dirty="0" err="1">
                <a:solidFill>
                  <a:schemeClr val="tx1"/>
                </a:solidFill>
              </a:rPr>
              <a:t>comply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with</a:t>
            </a:r>
            <a:r>
              <a:rPr lang="nb-NO" dirty="0">
                <a:solidFill>
                  <a:schemeClr val="tx1"/>
                </a:solidFill>
              </a:rPr>
              <a:t> YOUR </a:t>
            </a:r>
            <a:r>
              <a:rPr lang="nb-NO" dirty="0" err="1">
                <a:solidFill>
                  <a:schemeClr val="tx1"/>
                </a:solidFill>
              </a:rPr>
              <a:t>written</a:t>
            </a:r>
            <a:r>
              <a:rPr lang="nb-NO" dirty="0">
                <a:solidFill>
                  <a:schemeClr val="tx1"/>
                </a:solidFill>
              </a:rPr>
              <a:t> policy </a:t>
            </a:r>
            <a:r>
              <a:rPr lang="nb-NO" dirty="0" err="1">
                <a:solidFill>
                  <a:schemeClr val="tx1"/>
                </a:solidFill>
              </a:rPr>
              <a:t>before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accessing</a:t>
            </a:r>
            <a:r>
              <a:rPr lang="nb-NO" dirty="0">
                <a:solidFill>
                  <a:schemeClr val="tx1"/>
                </a:solidFill>
              </a:rPr>
              <a:t> data</a:t>
            </a:r>
          </a:p>
          <a:p>
            <a:r>
              <a:rPr lang="nb-NO" dirty="0" err="1">
                <a:solidFill>
                  <a:schemeClr val="tx1"/>
                </a:solidFill>
              </a:rPr>
              <a:t>Can</a:t>
            </a:r>
            <a:r>
              <a:rPr lang="nb-NO" dirty="0">
                <a:solidFill>
                  <a:schemeClr val="tx1"/>
                </a:solidFill>
              </a:rPr>
              <a:t> be </a:t>
            </a:r>
            <a:r>
              <a:rPr lang="nb-NO" dirty="0" err="1">
                <a:solidFill>
                  <a:schemeClr val="tx1"/>
                </a:solidFill>
              </a:rPr>
              <a:t>enforced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on</a:t>
            </a:r>
            <a:r>
              <a:rPr lang="nb-NO" dirty="0">
                <a:solidFill>
                  <a:schemeClr val="tx1"/>
                </a:solidFill>
              </a:rPr>
              <a:t> first </a:t>
            </a:r>
            <a:r>
              <a:rPr lang="nb-NO" dirty="0" err="1">
                <a:solidFill>
                  <a:schemeClr val="tx1"/>
                </a:solidFill>
              </a:rPr>
              <a:t>logon</a:t>
            </a:r>
            <a:r>
              <a:rPr lang="nb-NO" dirty="0">
                <a:solidFill>
                  <a:schemeClr val="tx1"/>
                </a:solidFill>
              </a:rPr>
              <a:t> or later </a:t>
            </a:r>
            <a:r>
              <a:rPr lang="nb-NO" dirty="0" err="1">
                <a:solidFill>
                  <a:schemeClr val="tx1"/>
                </a:solidFill>
              </a:rPr>
              <a:t>if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changed</a:t>
            </a:r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2BC35-FCAB-4F7C-A24A-773CC6CE3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67" y="2477317"/>
            <a:ext cx="5715421" cy="1537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7671A-2399-4B89-8C90-DC10FFEE6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4108904"/>
            <a:ext cx="2806500" cy="9286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545B87-75AD-4D42-A214-86373F0F4BF0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3394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Azure</a:t>
            </a:r>
            <a:r>
              <a:rPr lang="nb-NO" dirty="0"/>
              <a:t> MFA for </a:t>
            </a:r>
            <a:r>
              <a:rPr lang="nb-NO" dirty="0" err="1"/>
              <a:t>Guest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err="1">
                <a:solidFill>
                  <a:schemeClr val="tx1"/>
                </a:solidFill>
              </a:rPr>
              <a:t>Guests</a:t>
            </a:r>
            <a:r>
              <a:rPr lang="nb-NO" dirty="0">
                <a:solidFill>
                  <a:schemeClr val="tx1"/>
                </a:solidFill>
              </a:rPr>
              <a:t> registers for MFA </a:t>
            </a:r>
            <a:r>
              <a:rPr lang="nb-NO" dirty="0" err="1">
                <a:solidFill>
                  <a:schemeClr val="tx1"/>
                </a:solidFill>
              </a:rPr>
              <a:t>on</a:t>
            </a:r>
            <a:r>
              <a:rPr lang="nb-NO" dirty="0">
                <a:solidFill>
                  <a:schemeClr val="tx1"/>
                </a:solidFill>
              </a:rPr>
              <a:t> first </a:t>
            </a:r>
            <a:r>
              <a:rPr lang="nb-NO" dirty="0" err="1">
                <a:solidFill>
                  <a:schemeClr val="tx1"/>
                </a:solidFill>
              </a:rPr>
              <a:t>logon</a:t>
            </a:r>
            <a:endParaRPr lang="nb-NO" dirty="0">
              <a:solidFill>
                <a:schemeClr val="tx1"/>
              </a:solidFill>
            </a:endParaRPr>
          </a:p>
          <a:p>
            <a:r>
              <a:rPr lang="nb-NO" dirty="0">
                <a:solidFill>
                  <a:schemeClr val="tx1"/>
                </a:solidFill>
              </a:rPr>
              <a:t>Trigger MFA </a:t>
            </a:r>
            <a:r>
              <a:rPr lang="nb-NO" dirty="0" err="1">
                <a:solidFill>
                  <a:schemeClr val="tx1"/>
                </a:solidFill>
              </a:rPr>
              <a:t>on</a:t>
            </a:r>
            <a:r>
              <a:rPr lang="nb-NO" dirty="0">
                <a:solidFill>
                  <a:schemeClr val="tx1"/>
                </a:solidFill>
              </a:rPr>
              <a:t> all or </a:t>
            </a:r>
            <a:r>
              <a:rPr lang="nb-NO" dirty="0" err="1">
                <a:solidFill>
                  <a:schemeClr val="tx1"/>
                </a:solidFill>
              </a:rPr>
              <a:t>selected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Apps</a:t>
            </a:r>
            <a:r>
              <a:rPr lang="nb-NO" dirty="0">
                <a:solidFill>
                  <a:schemeClr val="tx1"/>
                </a:solidFill>
              </a:rPr>
              <a:t> for </a:t>
            </a:r>
            <a:r>
              <a:rPr lang="nb-NO" dirty="0" err="1">
                <a:solidFill>
                  <a:schemeClr val="tx1"/>
                </a:solidFill>
              </a:rPr>
              <a:t>Guest</a:t>
            </a:r>
            <a:r>
              <a:rPr lang="nb-NO" dirty="0">
                <a:solidFill>
                  <a:schemeClr val="tx1"/>
                </a:solidFill>
              </a:rPr>
              <a:t> </a:t>
            </a:r>
          </a:p>
          <a:p>
            <a:r>
              <a:rPr lang="nb-NO" dirty="0">
                <a:solidFill>
                  <a:schemeClr val="tx1"/>
                </a:solidFill>
              </a:rPr>
              <a:t>May </a:t>
            </a:r>
            <a:r>
              <a:rPr lang="nb-NO" dirty="0" err="1">
                <a:solidFill>
                  <a:schemeClr val="tx1"/>
                </a:solidFill>
              </a:rPr>
              <a:t>cause</a:t>
            </a:r>
            <a:r>
              <a:rPr lang="nb-NO" dirty="0">
                <a:solidFill>
                  <a:schemeClr val="tx1"/>
                </a:solidFill>
              </a:rPr>
              <a:t> «Double-MFA» </a:t>
            </a:r>
          </a:p>
          <a:p>
            <a:r>
              <a:rPr lang="nb-NO" dirty="0">
                <a:solidFill>
                  <a:schemeClr val="tx1"/>
                </a:solidFill>
              </a:rPr>
              <a:t>Same </a:t>
            </a:r>
            <a:r>
              <a:rPr lang="nb-NO" dirty="0" err="1">
                <a:solidFill>
                  <a:schemeClr val="tx1"/>
                </a:solidFill>
              </a:rPr>
              <a:t>options</a:t>
            </a:r>
            <a:r>
              <a:rPr lang="nb-NO" dirty="0">
                <a:solidFill>
                  <a:schemeClr val="tx1"/>
                </a:solidFill>
              </a:rPr>
              <a:t> as </a:t>
            </a:r>
            <a:r>
              <a:rPr lang="nb-NO" dirty="0" err="1">
                <a:solidFill>
                  <a:schemeClr val="tx1"/>
                </a:solidFill>
              </a:rPr>
              <a:t>your</a:t>
            </a:r>
            <a:r>
              <a:rPr lang="nb-NO" dirty="0">
                <a:solidFill>
                  <a:schemeClr val="tx1"/>
                </a:solidFill>
              </a:rPr>
              <a:t> normal </a:t>
            </a:r>
            <a:r>
              <a:rPr lang="nb-NO" dirty="0" err="1">
                <a:solidFill>
                  <a:schemeClr val="tx1"/>
                </a:solidFill>
              </a:rPr>
              <a:t>users</a:t>
            </a:r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47493D-8666-4349-841F-851CBDA8DCB5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62307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369D1-5C43-4B24-B1AA-32104FA9EA6E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  <p:pic>
        <p:nvPicPr>
          <p:cNvPr id="6146" name="Picture 2" descr="Billedresultat for minions transparent background">
            <a:extLst>
              <a:ext uri="{FF2B5EF4-FFF2-40B4-BE49-F238E27FC236}">
                <a16:creationId xmlns:a16="http://schemas.microsoft.com/office/drawing/2014/main" id="{74689C52-1E58-43DF-B84E-02196581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853827"/>
            <a:ext cx="3147814" cy="314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48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B9C8BB-F19E-415D-9A0F-640E6C2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a-DK" sz="5400" dirty="0"/>
              <a:t>Azure B2B Access Control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E65C7-4550-4F5B-9716-11D4204E24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63688"/>
            <a:ext cx="8229600" cy="2663825"/>
          </a:xfrm>
        </p:spPr>
        <p:txBody>
          <a:bodyPr/>
          <a:lstStyle/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5695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74E3B-CF4D-485C-A5AB-0986C429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Azure AD Access Control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DCCD797-EF95-43CA-98FE-BEBA9F6FB7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External User Rights</a:t>
            </a:r>
          </a:p>
          <a:p>
            <a:r>
              <a:rPr lang="en-US" dirty="0"/>
              <a:t>Who can Invite, how to control it</a:t>
            </a:r>
          </a:p>
          <a:p>
            <a:pPr lvl="1"/>
            <a:r>
              <a:rPr lang="en-US" dirty="0"/>
              <a:t>Guest Inviter Role	</a:t>
            </a:r>
          </a:p>
          <a:p>
            <a:r>
              <a:rPr lang="en-US" dirty="0"/>
              <a:t>Self-Service Access</a:t>
            </a:r>
          </a:p>
          <a:p>
            <a:r>
              <a:rPr lang="en-US" dirty="0"/>
              <a:t>Pre-</a:t>
            </a:r>
            <a:r>
              <a:rPr lang="en-US" dirty="0" err="1"/>
              <a:t>aproved</a:t>
            </a:r>
            <a:r>
              <a:rPr lang="en-US" dirty="0"/>
              <a:t> domains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013D7D-2175-4D8A-8C39-78543BCC93DF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4496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1B17F-EF10-4262-8522-8C9768FC7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Access Control - External User Rights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F544D3B-CDAE-430E-8DAF-AFFB113F5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can Invite, and how to control it?</a:t>
            </a:r>
          </a:p>
          <a:p>
            <a:pPr lvl="1"/>
            <a:r>
              <a:rPr lang="en-US" dirty="0"/>
              <a:t>Default: All Members can invite!</a:t>
            </a:r>
          </a:p>
          <a:p>
            <a:endParaRPr lang="en-US" dirty="0"/>
          </a:p>
          <a:p>
            <a:r>
              <a:rPr lang="en-US" dirty="0"/>
              <a:t>Control with Guest Inviter Role</a:t>
            </a:r>
          </a:p>
          <a:p>
            <a:pPr lvl="1"/>
            <a:r>
              <a:rPr lang="en-US" dirty="0"/>
              <a:t>Limited Administrator / Guest Inviter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C:\Users\RONNIP~1\AppData\Local\Temp\SNAGHTML56af29.PNG">
            <a:extLst>
              <a:ext uri="{FF2B5EF4-FFF2-40B4-BE49-F238E27FC236}">
                <a16:creationId xmlns:a16="http://schemas.microsoft.com/office/drawing/2014/main" id="{50480A6B-7CEB-49B1-A890-E5E75D7C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60672"/>
            <a:ext cx="3002657" cy="143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RONNIP~1\AppData\Local\Temp\SNAGHTML645ffb.PNG">
            <a:extLst>
              <a:ext uri="{FF2B5EF4-FFF2-40B4-BE49-F238E27FC236}">
                <a16:creationId xmlns:a16="http://schemas.microsoft.com/office/drawing/2014/main" id="{819BB563-882C-4B34-8AE5-068F3861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31790"/>
            <a:ext cx="1748181" cy="203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78F424-BE0F-4C7E-BC67-CE8A6D1BBE8D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29394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Azure B2B Access Control</a:t>
            </a:r>
          </a:p>
        </p:txBody>
      </p:sp>
      <p:pic>
        <p:nvPicPr>
          <p:cNvPr id="3074" name="Picture 2" descr="Billedresultat for minions transparent background">
            <a:extLst>
              <a:ext uri="{FF2B5EF4-FFF2-40B4-BE49-F238E27FC236}">
                <a16:creationId xmlns:a16="http://schemas.microsoft.com/office/drawing/2014/main" id="{BAF3275D-E9B2-4B9E-B8D6-754A91D5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83518"/>
            <a:ext cx="3205211" cy="37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7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674E3B-CF4D-485C-A5AB-0986C429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appropriate access to resources 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DCCD797-EF95-43CA-98FE-BEBA9F6FB7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 you determine who should still have access?</a:t>
            </a:r>
          </a:p>
          <a:p>
            <a:r>
              <a:rPr lang="en-US" dirty="0"/>
              <a:t>What about guests or contractors that were given ad-hoc access?</a:t>
            </a:r>
          </a:p>
          <a:p>
            <a:r>
              <a:rPr lang="en-US" dirty="0"/>
              <a:t>How should the decision-makers be involved in the process?</a:t>
            </a:r>
          </a:p>
          <a:p>
            <a:r>
              <a:rPr lang="en-US" dirty="0"/>
              <a:t>What aspects of the processes should be automated?</a:t>
            </a:r>
          </a:p>
          <a:p>
            <a:endParaRPr lang="da-DK" dirty="0"/>
          </a:p>
          <a:p>
            <a:r>
              <a:rPr lang="da-DK" dirty="0"/>
              <a:t>Access Review: Azure AD Premium P2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41734-5B79-4329-9102-A24F6613E1D5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8625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644DAB-C342-4A7E-BC1E-ADA237B4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720080"/>
          </a:xfrm>
        </p:spPr>
        <p:txBody>
          <a:bodyPr/>
          <a:lstStyle/>
          <a:p>
            <a:r>
              <a:rPr lang="en-US" dirty="0"/>
              <a:t>Access reviews (preview)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C89A420-171C-41D5-BF14-584B295D0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57152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​Review Office group members, security group </a:t>
            </a:r>
            <a:b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members, and users assigned to applications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endParaRPr lang="en-US" sz="58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257098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Optionally, scope the reviews to just guests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endParaRPr lang="en-US" sz="588" dirty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latin typeface="Segoe UI Semilight"/>
            </a:endParaRPr>
          </a:p>
          <a:p>
            <a:pPr marL="257098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765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Select reviewers from the resource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Group owners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Members review their own access</a:t>
            </a:r>
          </a:p>
          <a:p>
            <a:pPr marL="600021" lvl="1" indent="-257152" defTabSz="685739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471" dirty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light"/>
              </a:rPr>
              <a:t>Select other specific individuals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51BCE70-E7B8-484D-93A0-473B96F058BA}"/>
              </a:ext>
            </a:extLst>
          </p:cNvPr>
          <p:cNvSpPr txBox="1">
            <a:spLocks/>
          </p:cNvSpPr>
          <p:nvPr/>
        </p:nvSpPr>
        <p:spPr>
          <a:xfrm>
            <a:off x="457200" y="1148190"/>
            <a:ext cx="5642449" cy="41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solidFill>
                  <a:srgbClr val="0078D7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Recertify: attest and audit continued access</a:t>
            </a:r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6F5ACDD8-D236-4D88-B43F-DA75E4C43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44"/>
          <a:stretch/>
        </p:blipFill>
        <p:spPr>
          <a:xfrm>
            <a:off x="5962601" y="1059582"/>
            <a:ext cx="3099431" cy="2203038"/>
          </a:xfrm>
          <a:prstGeom prst="rect">
            <a:avLst/>
          </a:prstGeom>
        </p:spPr>
      </p:pic>
      <p:pic>
        <p:nvPicPr>
          <p:cNvPr id="25" name="Picture 4" descr="image004">
            <a:extLst>
              <a:ext uri="{FF2B5EF4-FFF2-40B4-BE49-F238E27FC236}">
                <a16:creationId xmlns:a16="http://schemas.microsoft.com/office/drawing/2014/main" id="{C5DC79B6-E9C0-4A5A-851E-39720D4C5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86043" y="3408757"/>
            <a:ext cx="4931401" cy="1578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ight Arrow 170">
            <a:extLst>
              <a:ext uri="{FF2B5EF4-FFF2-40B4-BE49-F238E27FC236}">
                <a16:creationId xmlns:a16="http://schemas.microsoft.com/office/drawing/2014/main" id="{10600B01-C281-441D-9B15-6EE41B56AF28}"/>
              </a:ext>
            </a:extLst>
          </p:cNvPr>
          <p:cNvSpPr/>
          <p:nvPr/>
        </p:nvSpPr>
        <p:spPr bwMode="auto">
          <a:xfrm>
            <a:off x="455159" y="4147126"/>
            <a:ext cx="5371984" cy="506602"/>
          </a:xfrm>
          <a:prstGeom prst="rightArrow">
            <a:avLst/>
          </a:prstGeom>
          <a:solidFill>
            <a:srgbClr val="EAEAEA">
              <a:lumMod val="90000"/>
              <a:alpha val="6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ight Arrow 170">
            <a:extLst>
              <a:ext uri="{FF2B5EF4-FFF2-40B4-BE49-F238E27FC236}">
                <a16:creationId xmlns:a16="http://schemas.microsoft.com/office/drawing/2014/main" id="{59F937D5-31F6-4805-A669-FBA5B1228E8C}"/>
              </a:ext>
            </a:extLst>
          </p:cNvPr>
          <p:cNvSpPr/>
          <p:nvPr/>
        </p:nvSpPr>
        <p:spPr bwMode="auto">
          <a:xfrm>
            <a:off x="455159" y="4147126"/>
            <a:ext cx="5371984" cy="506602"/>
          </a:xfrm>
          <a:prstGeom prst="rightArrow">
            <a:avLst/>
          </a:prstGeom>
          <a:solidFill>
            <a:srgbClr val="EAEAEA">
              <a:lumMod val="90000"/>
              <a:alpha val="6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C3A117FA-60A3-49B8-8B44-B4106EF3BBC6}"/>
              </a:ext>
            </a:extLst>
          </p:cNvPr>
          <p:cNvSpPr txBox="1"/>
          <p:nvPr/>
        </p:nvSpPr>
        <p:spPr>
          <a:xfrm>
            <a:off x="832248" y="466658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Create an access review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9320FC4A-43D0-4FEE-900B-EC77956B3E21}"/>
              </a:ext>
            </a:extLst>
          </p:cNvPr>
          <p:cNvSpPr txBox="1"/>
          <p:nvPr/>
        </p:nvSpPr>
        <p:spPr>
          <a:xfrm>
            <a:off x="2060014" y="466658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Reviewers give feedback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F5257A36-9664-42AF-A4C7-6C736C25AB33}"/>
              </a:ext>
            </a:extLst>
          </p:cNvPr>
          <p:cNvSpPr/>
          <p:nvPr/>
        </p:nvSpPr>
        <p:spPr bwMode="auto">
          <a:xfrm>
            <a:off x="1031938" y="4186542"/>
            <a:ext cx="433804" cy="433804"/>
          </a:xfrm>
          <a:prstGeom prst="ellipse">
            <a:avLst/>
          </a:prstGeom>
          <a:solidFill>
            <a:srgbClr val="0078D7">
              <a:lumMod val="7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Oval 12">
            <a:extLst>
              <a:ext uri="{FF2B5EF4-FFF2-40B4-BE49-F238E27FC236}">
                <a16:creationId xmlns:a16="http://schemas.microsoft.com/office/drawing/2014/main" id="{7CF6D3C6-9D9F-49EB-B25F-185B55661EAA}"/>
              </a:ext>
            </a:extLst>
          </p:cNvPr>
          <p:cNvSpPr/>
          <p:nvPr/>
        </p:nvSpPr>
        <p:spPr bwMode="auto">
          <a:xfrm>
            <a:off x="3526323" y="4183524"/>
            <a:ext cx="433804" cy="433804"/>
          </a:xfrm>
          <a:prstGeom prst="ellipse">
            <a:avLst/>
          </a:prstGeom>
          <a:solidFill>
            <a:srgbClr val="005AA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Freeform 54">
            <a:extLst>
              <a:ext uri="{FF2B5EF4-FFF2-40B4-BE49-F238E27FC236}">
                <a16:creationId xmlns:a16="http://schemas.microsoft.com/office/drawing/2014/main" id="{21B279A5-4955-4EB7-92EF-D057665C4111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3619431" y="4276630"/>
            <a:ext cx="247591" cy="247591"/>
          </a:xfrm>
          <a:prstGeom prst="noSmoking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38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14">
            <a:extLst>
              <a:ext uri="{FF2B5EF4-FFF2-40B4-BE49-F238E27FC236}">
                <a16:creationId xmlns:a16="http://schemas.microsoft.com/office/drawing/2014/main" id="{920B2099-41A1-4ED6-8FBF-630ED1532D60}"/>
              </a:ext>
            </a:extLst>
          </p:cNvPr>
          <p:cNvSpPr txBox="1"/>
          <p:nvPr/>
        </p:nvSpPr>
        <p:spPr>
          <a:xfrm>
            <a:off x="4578155" y="466658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Review audit reports</a:t>
            </a:r>
          </a:p>
        </p:txBody>
      </p:sp>
      <p:sp>
        <p:nvSpPr>
          <p:cNvPr id="34" name="Oval 16">
            <a:extLst>
              <a:ext uri="{FF2B5EF4-FFF2-40B4-BE49-F238E27FC236}">
                <a16:creationId xmlns:a16="http://schemas.microsoft.com/office/drawing/2014/main" id="{D48D9C77-31EE-4604-90C7-27F6EA01C62C}"/>
              </a:ext>
            </a:extLst>
          </p:cNvPr>
          <p:cNvSpPr/>
          <p:nvPr/>
        </p:nvSpPr>
        <p:spPr bwMode="auto">
          <a:xfrm>
            <a:off x="4777846" y="4186542"/>
            <a:ext cx="433804" cy="433804"/>
          </a:xfrm>
          <a:prstGeom prst="ellipse">
            <a:avLst/>
          </a:prstGeom>
          <a:solidFill>
            <a:srgbClr val="0078D7">
              <a:lumMod val="7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Oval 19">
            <a:extLst>
              <a:ext uri="{FF2B5EF4-FFF2-40B4-BE49-F238E27FC236}">
                <a16:creationId xmlns:a16="http://schemas.microsoft.com/office/drawing/2014/main" id="{D5E9F300-8C07-4A7A-9E30-382D9FFE9BD1}"/>
              </a:ext>
            </a:extLst>
          </p:cNvPr>
          <p:cNvSpPr/>
          <p:nvPr/>
        </p:nvSpPr>
        <p:spPr bwMode="auto">
          <a:xfrm>
            <a:off x="2281800" y="4186542"/>
            <a:ext cx="433804" cy="433804"/>
          </a:xfrm>
          <a:prstGeom prst="ellipse">
            <a:avLst/>
          </a:prstGeom>
          <a:solidFill>
            <a:srgbClr val="FFFFFF"/>
          </a:solidFill>
          <a:ln w="6350" cap="flat" cmpd="sng" algn="ctr">
            <a:solidFill>
              <a:srgbClr val="50505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63A90837-6501-4FD7-A47A-1EC7BC34ABE6}"/>
              </a:ext>
            </a:extLst>
          </p:cNvPr>
          <p:cNvSpPr txBox="1"/>
          <p:nvPr/>
        </p:nvSpPr>
        <p:spPr>
          <a:xfrm>
            <a:off x="3166844" y="4666584"/>
            <a:ext cx="1158537" cy="20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Results applied</a:t>
            </a:r>
          </a:p>
        </p:txBody>
      </p:sp>
      <p:sp>
        <p:nvSpPr>
          <p:cNvPr id="37" name="Freeform 431">
            <a:extLst>
              <a:ext uri="{FF2B5EF4-FFF2-40B4-BE49-F238E27FC236}">
                <a16:creationId xmlns:a16="http://schemas.microsoft.com/office/drawing/2014/main" id="{7527BFE0-0186-4FD4-8A15-165E6976881B}"/>
              </a:ext>
            </a:extLst>
          </p:cNvPr>
          <p:cNvSpPr>
            <a:spLocks noEditPoints="1"/>
          </p:cNvSpPr>
          <p:nvPr/>
        </p:nvSpPr>
        <p:spPr bwMode="auto">
          <a:xfrm>
            <a:off x="1158160" y="4284248"/>
            <a:ext cx="204039" cy="204039"/>
          </a:xfrm>
          <a:custGeom>
            <a:avLst/>
            <a:gdLst>
              <a:gd name="T0" fmla="*/ 96 w 96"/>
              <a:gd name="T1" fmla="*/ 16 h 96"/>
              <a:gd name="T2" fmla="*/ 95 w 96"/>
              <a:gd name="T3" fmla="*/ 22 h 96"/>
              <a:gd name="T4" fmla="*/ 91 w 96"/>
              <a:gd name="T5" fmla="*/ 27 h 96"/>
              <a:gd name="T6" fmla="*/ 30 w 96"/>
              <a:gd name="T7" fmla="*/ 89 h 96"/>
              <a:gd name="T8" fmla="*/ 0 w 96"/>
              <a:gd name="T9" fmla="*/ 96 h 96"/>
              <a:gd name="T10" fmla="*/ 7 w 96"/>
              <a:gd name="T11" fmla="*/ 66 h 96"/>
              <a:gd name="T12" fmla="*/ 69 w 96"/>
              <a:gd name="T13" fmla="*/ 5 h 96"/>
              <a:gd name="T14" fmla="*/ 74 w 96"/>
              <a:gd name="T15" fmla="*/ 1 h 96"/>
              <a:gd name="T16" fmla="*/ 80 w 96"/>
              <a:gd name="T17" fmla="*/ 0 h 96"/>
              <a:gd name="T18" fmla="*/ 86 w 96"/>
              <a:gd name="T19" fmla="*/ 1 h 96"/>
              <a:gd name="T20" fmla="*/ 91 w 96"/>
              <a:gd name="T21" fmla="*/ 5 h 96"/>
              <a:gd name="T22" fmla="*/ 95 w 96"/>
              <a:gd name="T23" fmla="*/ 10 h 96"/>
              <a:gd name="T24" fmla="*/ 96 w 96"/>
              <a:gd name="T25" fmla="*/ 16 h 96"/>
              <a:gd name="T26" fmla="*/ 8 w 96"/>
              <a:gd name="T27" fmla="*/ 88 h 96"/>
              <a:gd name="T28" fmla="*/ 24 w 96"/>
              <a:gd name="T29" fmla="*/ 84 h 96"/>
              <a:gd name="T30" fmla="*/ 22 w 96"/>
              <a:gd name="T31" fmla="*/ 80 h 96"/>
              <a:gd name="T32" fmla="*/ 20 w 96"/>
              <a:gd name="T33" fmla="*/ 76 h 96"/>
              <a:gd name="T34" fmla="*/ 16 w 96"/>
              <a:gd name="T35" fmla="*/ 74 h 96"/>
              <a:gd name="T36" fmla="*/ 12 w 96"/>
              <a:gd name="T37" fmla="*/ 72 h 96"/>
              <a:gd name="T38" fmla="*/ 8 w 96"/>
              <a:gd name="T39" fmla="*/ 88 h 96"/>
              <a:gd name="T40" fmla="*/ 15 w 96"/>
              <a:gd name="T41" fmla="*/ 67 h 96"/>
              <a:gd name="T42" fmla="*/ 24 w 96"/>
              <a:gd name="T43" fmla="*/ 72 h 96"/>
              <a:gd name="T44" fmla="*/ 29 w 96"/>
              <a:gd name="T45" fmla="*/ 81 h 96"/>
              <a:gd name="T46" fmla="*/ 80 w 96"/>
              <a:gd name="T47" fmla="*/ 30 h 96"/>
              <a:gd name="T48" fmla="*/ 66 w 96"/>
              <a:gd name="T49" fmla="*/ 16 h 96"/>
              <a:gd name="T50" fmla="*/ 15 w 96"/>
              <a:gd name="T51" fmla="*/ 67 h 96"/>
              <a:gd name="T52" fmla="*/ 84 w 96"/>
              <a:gd name="T53" fmla="*/ 26 h 96"/>
              <a:gd name="T54" fmla="*/ 86 w 96"/>
              <a:gd name="T55" fmla="*/ 24 h 96"/>
              <a:gd name="T56" fmla="*/ 88 w 96"/>
              <a:gd name="T57" fmla="*/ 21 h 96"/>
              <a:gd name="T58" fmla="*/ 90 w 96"/>
              <a:gd name="T59" fmla="*/ 19 h 96"/>
              <a:gd name="T60" fmla="*/ 90 w 96"/>
              <a:gd name="T61" fmla="*/ 16 h 96"/>
              <a:gd name="T62" fmla="*/ 89 w 96"/>
              <a:gd name="T63" fmla="*/ 12 h 96"/>
              <a:gd name="T64" fmla="*/ 87 w 96"/>
              <a:gd name="T65" fmla="*/ 9 h 96"/>
              <a:gd name="T66" fmla="*/ 84 w 96"/>
              <a:gd name="T67" fmla="*/ 7 h 96"/>
              <a:gd name="T68" fmla="*/ 80 w 96"/>
              <a:gd name="T69" fmla="*/ 6 h 96"/>
              <a:gd name="T70" fmla="*/ 77 w 96"/>
              <a:gd name="T71" fmla="*/ 6 h 96"/>
              <a:gd name="T72" fmla="*/ 75 w 96"/>
              <a:gd name="T73" fmla="*/ 8 h 96"/>
              <a:gd name="T74" fmla="*/ 72 w 96"/>
              <a:gd name="T75" fmla="*/ 10 h 96"/>
              <a:gd name="T76" fmla="*/ 70 w 96"/>
              <a:gd name="T77" fmla="*/ 12 h 96"/>
              <a:gd name="T78" fmla="*/ 84 w 96"/>
              <a:gd name="T79" fmla="*/ 2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6" h="96">
                <a:moveTo>
                  <a:pt x="96" y="16"/>
                </a:moveTo>
                <a:cubicBezTo>
                  <a:pt x="96" y="18"/>
                  <a:pt x="96" y="20"/>
                  <a:pt x="95" y="22"/>
                </a:cubicBezTo>
                <a:cubicBezTo>
                  <a:pt x="94" y="24"/>
                  <a:pt x="93" y="25"/>
                  <a:pt x="91" y="27"/>
                </a:cubicBezTo>
                <a:cubicBezTo>
                  <a:pt x="30" y="89"/>
                  <a:pt x="30" y="89"/>
                  <a:pt x="30" y="89"/>
                </a:cubicBezTo>
                <a:cubicBezTo>
                  <a:pt x="0" y="96"/>
                  <a:pt x="0" y="96"/>
                  <a:pt x="0" y="96"/>
                </a:cubicBezTo>
                <a:cubicBezTo>
                  <a:pt x="7" y="66"/>
                  <a:pt x="7" y="66"/>
                  <a:pt x="7" y="66"/>
                </a:cubicBezTo>
                <a:cubicBezTo>
                  <a:pt x="69" y="5"/>
                  <a:pt x="69" y="5"/>
                  <a:pt x="69" y="5"/>
                </a:cubicBezTo>
                <a:cubicBezTo>
                  <a:pt x="71" y="3"/>
                  <a:pt x="72" y="2"/>
                  <a:pt x="74" y="1"/>
                </a:cubicBezTo>
                <a:cubicBezTo>
                  <a:pt x="76" y="0"/>
                  <a:pt x="78" y="0"/>
                  <a:pt x="80" y="0"/>
                </a:cubicBezTo>
                <a:cubicBezTo>
                  <a:pt x="82" y="0"/>
                  <a:pt x="84" y="0"/>
                  <a:pt x="86" y="1"/>
                </a:cubicBezTo>
                <a:cubicBezTo>
                  <a:pt x="88" y="2"/>
                  <a:pt x="90" y="3"/>
                  <a:pt x="91" y="5"/>
                </a:cubicBezTo>
                <a:cubicBezTo>
                  <a:pt x="93" y="6"/>
                  <a:pt x="94" y="8"/>
                  <a:pt x="95" y="10"/>
                </a:cubicBezTo>
                <a:cubicBezTo>
                  <a:pt x="96" y="12"/>
                  <a:pt x="96" y="14"/>
                  <a:pt x="96" y="16"/>
                </a:cubicBezTo>
                <a:close/>
                <a:moveTo>
                  <a:pt x="8" y="88"/>
                </a:moveTo>
                <a:cubicBezTo>
                  <a:pt x="24" y="84"/>
                  <a:pt x="24" y="84"/>
                  <a:pt x="24" y="84"/>
                </a:cubicBezTo>
                <a:cubicBezTo>
                  <a:pt x="23" y="82"/>
                  <a:pt x="23" y="81"/>
                  <a:pt x="22" y="80"/>
                </a:cubicBezTo>
                <a:cubicBezTo>
                  <a:pt x="21" y="79"/>
                  <a:pt x="21" y="77"/>
                  <a:pt x="20" y="76"/>
                </a:cubicBezTo>
                <a:cubicBezTo>
                  <a:pt x="19" y="75"/>
                  <a:pt x="17" y="75"/>
                  <a:pt x="16" y="74"/>
                </a:cubicBezTo>
                <a:cubicBezTo>
                  <a:pt x="15" y="73"/>
                  <a:pt x="14" y="73"/>
                  <a:pt x="12" y="72"/>
                </a:cubicBezTo>
                <a:lnTo>
                  <a:pt x="8" y="88"/>
                </a:lnTo>
                <a:close/>
                <a:moveTo>
                  <a:pt x="15" y="67"/>
                </a:moveTo>
                <a:cubicBezTo>
                  <a:pt x="19" y="68"/>
                  <a:pt x="21" y="70"/>
                  <a:pt x="24" y="72"/>
                </a:cubicBezTo>
                <a:cubicBezTo>
                  <a:pt x="26" y="75"/>
                  <a:pt x="28" y="77"/>
                  <a:pt x="29" y="81"/>
                </a:cubicBezTo>
                <a:cubicBezTo>
                  <a:pt x="80" y="30"/>
                  <a:pt x="80" y="30"/>
                  <a:pt x="80" y="30"/>
                </a:cubicBezTo>
                <a:cubicBezTo>
                  <a:pt x="66" y="16"/>
                  <a:pt x="66" y="16"/>
                  <a:pt x="66" y="16"/>
                </a:cubicBezTo>
                <a:lnTo>
                  <a:pt x="15" y="67"/>
                </a:lnTo>
                <a:close/>
                <a:moveTo>
                  <a:pt x="84" y="26"/>
                </a:moveTo>
                <a:cubicBezTo>
                  <a:pt x="85" y="25"/>
                  <a:pt x="86" y="24"/>
                  <a:pt x="86" y="24"/>
                </a:cubicBezTo>
                <a:cubicBezTo>
                  <a:pt x="87" y="23"/>
                  <a:pt x="88" y="22"/>
                  <a:pt x="88" y="21"/>
                </a:cubicBezTo>
                <a:cubicBezTo>
                  <a:pt x="89" y="21"/>
                  <a:pt x="89" y="20"/>
                  <a:pt x="90" y="19"/>
                </a:cubicBezTo>
                <a:cubicBezTo>
                  <a:pt x="90" y="18"/>
                  <a:pt x="90" y="17"/>
                  <a:pt x="90" y="16"/>
                </a:cubicBezTo>
                <a:cubicBezTo>
                  <a:pt x="90" y="14"/>
                  <a:pt x="90" y="13"/>
                  <a:pt x="89" y="12"/>
                </a:cubicBezTo>
                <a:cubicBezTo>
                  <a:pt x="89" y="11"/>
                  <a:pt x="88" y="10"/>
                  <a:pt x="87" y="9"/>
                </a:cubicBezTo>
                <a:cubicBezTo>
                  <a:pt x="86" y="8"/>
                  <a:pt x="85" y="7"/>
                  <a:pt x="84" y="7"/>
                </a:cubicBezTo>
                <a:cubicBezTo>
                  <a:pt x="83" y="6"/>
                  <a:pt x="82" y="6"/>
                  <a:pt x="80" y="6"/>
                </a:cubicBezTo>
                <a:cubicBezTo>
                  <a:pt x="79" y="6"/>
                  <a:pt x="78" y="6"/>
                  <a:pt x="77" y="6"/>
                </a:cubicBezTo>
                <a:cubicBezTo>
                  <a:pt x="76" y="7"/>
                  <a:pt x="75" y="7"/>
                  <a:pt x="75" y="8"/>
                </a:cubicBezTo>
                <a:cubicBezTo>
                  <a:pt x="74" y="8"/>
                  <a:pt x="73" y="9"/>
                  <a:pt x="72" y="10"/>
                </a:cubicBezTo>
                <a:cubicBezTo>
                  <a:pt x="72" y="10"/>
                  <a:pt x="71" y="11"/>
                  <a:pt x="70" y="12"/>
                </a:cubicBezTo>
                <a:lnTo>
                  <a:pt x="84" y="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defTabSz="685739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8" name="Freeform 183">
            <a:extLst>
              <a:ext uri="{FF2B5EF4-FFF2-40B4-BE49-F238E27FC236}">
                <a16:creationId xmlns:a16="http://schemas.microsoft.com/office/drawing/2014/main" id="{5F024C62-549B-4855-9B5D-FA5684676CE9}"/>
              </a:ext>
            </a:extLst>
          </p:cNvPr>
          <p:cNvSpPr>
            <a:spLocks noEditPoints="1"/>
          </p:cNvSpPr>
          <p:nvPr/>
        </p:nvSpPr>
        <p:spPr bwMode="auto">
          <a:xfrm>
            <a:off x="2363586" y="4333166"/>
            <a:ext cx="270234" cy="134522"/>
          </a:xfrm>
          <a:custGeom>
            <a:avLst/>
            <a:gdLst>
              <a:gd name="T0" fmla="*/ 93 w 96"/>
              <a:gd name="T1" fmla="*/ 39 h 48"/>
              <a:gd name="T2" fmla="*/ 90 w 96"/>
              <a:gd name="T3" fmla="*/ 48 h 48"/>
              <a:gd name="T4" fmla="*/ 83 w 96"/>
              <a:gd name="T5" fmla="*/ 37 h 48"/>
              <a:gd name="T6" fmla="*/ 70 w 96"/>
              <a:gd name="T7" fmla="*/ 40 h 48"/>
              <a:gd name="T8" fmla="*/ 60 w 96"/>
              <a:gd name="T9" fmla="*/ 48 h 48"/>
              <a:gd name="T10" fmla="*/ 60 w 96"/>
              <a:gd name="T11" fmla="*/ 35 h 48"/>
              <a:gd name="T12" fmla="*/ 48 w 96"/>
              <a:gd name="T13" fmla="*/ 30 h 48"/>
              <a:gd name="T14" fmla="*/ 31 w 96"/>
              <a:gd name="T15" fmla="*/ 41 h 48"/>
              <a:gd name="T16" fmla="*/ 26 w 96"/>
              <a:gd name="T17" fmla="*/ 39 h 48"/>
              <a:gd name="T18" fmla="*/ 13 w 96"/>
              <a:gd name="T19" fmla="*/ 37 h 48"/>
              <a:gd name="T20" fmla="*/ 6 w 96"/>
              <a:gd name="T21" fmla="*/ 48 h 48"/>
              <a:gd name="T22" fmla="*/ 2 w 96"/>
              <a:gd name="T23" fmla="*/ 39 h 48"/>
              <a:gd name="T24" fmla="*/ 4 w 96"/>
              <a:gd name="T25" fmla="*/ 27 h 48"/>
              <a:gd name="T26" fmla="*/ 7 w 96"/>
              <a:gd name="T27" fmla="*/ 10 h 48"/>
              <a:gd name="T28" fmla="*/ 24 w 96"/>
              <a:gd name="T29" fmla="*/ 7 h 48"/>
              <a:gd name="T30" fmla="*/ 33 w 96"/>
              <a:gd name="T31" fmla="*/ 21 h 48"/>
              <a:gd name="T32" fmla="*/ 29 w 96"/>
              <a:gd name="T33" fmla="*/ 34 h 48"/>
              <a:gd name="T34" fmla="*/ 34 w 96"/>
              <a:gd name="T35" fmla="*/ 21 h 48"/>
              <a:gd name="T36" fmla="*/ 37 w 96"/>
              <a:gd name="T37" fmla="*/ 4 h 48"/>
              <a:gd name="T38" fmla="*/ 54 w 96"/>
              <a:gd name="T39" fmla="*/ 1 h 48"/>
              <a:gd name="T40" fmla="*/ 63 w 96"/>
              <a:gd name="T41" fmla="*/ 15 h 48"/>
              <a:gd name="T42" fmla="*/ 67 w 96"/>
              <a:gd name="T43" fmla="*/ 34 h 48"/>
              <a:gd name="T44" fmla="*/ 66 w 96"/>
              <a:gd name="T45" fmla="*/ 24 h 48"/>
              <a:gd name="T46" fmla="*/ 73 w 96"/>
              <a:gd name="T47" fmla="*/ 13 h 48"/>
              <a:gd name="T48" fmla="*/ 86 w 96"/>
              <a:gd name="T49" fmla="*/ 16 h 48"/>
              <a:gd name="T50" fmla="*/ 89 w 96"/>
              <a:gd name="T51" fmla="*/ 28 h 48"/>
              <a:gd name="T52" fmla="*/ 10 w 96"/>
              <a:gd name="T53" fmla="*/ 25 h 48"/>
              <a:gd name="T54" fmla="*/ 18 w 96"/>
              <a:gd name="T55" fmla="*/ 30 h 48"/>
              <a:gd name="T56" fmla="*/ 26 w 96"/>
              <a:gd name="T57" fmla="*/ 25 h 48"/>
              <a:gd name="T58" fmla="*/ 24 w 96"/>
              <a:gd name="T59" fmla="*/ 15 h 48"/>
              <a:gd name="T60" fmla="*/ 14 w 96"/>
              <a:gd name="T61" fmla="*/ 13 h 48"/>
              <a:gd name="T62" fmla="*/ 9 w 96"/>
              <a:gd name="T63" fmla="*/ 21 h 48"/>
              <a:gd name="T64" fmla="*/ 42 w 96"/>
              <a:gd name="T65" fmla="*/ 21 h 48"/>
              <a:gd name="T66" fmla="*/ 52 w 96"/>
              <a:gd name="T67" fmla="*/ 23 h 48"/>
              <a:gd name="T68" fmla="*/ 57 w 96"/>
              <a:gd name="T69" fmla="*/ 15 h 48"/>
              <a:gd name="T70" fmla="*/ 52 w 96"/>
              <a:gd name="T71" fmla="*/ 7 h 48"/>
              <a:gd name="T72" fmla="*/ 42 w 96"/>
              <a:gd name="T73" fmla="*/ 9 h 48"/>
              <a:gd name="T74" fmla="*/ 72 w 96"/>
              <a:gd name="T75" fmla="*/ 24 h 48"/>
              <a:gd name="T76" fmla="*/ 76 w 96"/>
              <a:gd name="T77" fmla="*/ 30 h 48"/>
              <a:gd name="T78" fmla="*/ 82 w 96"/>
              <a:gd name="T79" fmla="*/ 28 h 48"/>
              <a:gd name="T80" fmla="*/ 84 w 96"/>
              <a:gd name="T81" fmla="*/ 22 h 48"/>
              <a:gd name="T82" fmla="*/ 78 w 96"/>
              <a:gd name="T83" fmla="*/ 18 h 48"/>
              <a:gd name="T84" fmla="*/ 72 w 96"/>
              <a:gd name="T85" fmla="*/ 2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6" h="48">
                <a:moveTo>
                  <a:pt x="87" y="32"/>
                </a:moveTo>
                <a:cubicBezTo>
                  <a:pt x="88" y="33"/>
                  <a:pt x="89" y="34"/>
                  <a:pt x="91" y="35"/>
                </a:cubicBezTo>
                <a:cubicBezTo>
                  <a:pt x="92" y="36"/>
                  <a:pt x="93" y="38"/>
                  <a:pt x="93" y="39"/>
                </a:cubicBezTo>
                <a:cubicBezTo>
                  <a:pt x="94" y="40"/>
                  <a:pt x="95" y="42"/>
                  <a:pt x="95" y="43"/>
                </a:cubicBezTo>
                <a:cubicBezTo>
                  <a:pt x="96" y="45"/>
                  <a:pt x="96" y="46"/>
                  <a:pt x="96" y="48"/>
                </a:cubicBezTo>
                <a:cubicBezTo>
                  <a:pt x="90" y="48"/>
                  <a:pt x="90" y="48"/>
                  <a:pt x="90" y="48"/>
                </a:cubicBezTo>
                <a:cubicBezTo>
                  <a:pt x="90" y="46"/>
                  <a:pt x="90" y="45"/>
                  <a:pt x="89" y="43"/>
                </a:cubicBezTo>
                <a:cubicBezTo>
                  <a:pt x="88" y="42"/>
                  <a:pt x="88" y="41"/>
                  <a:pt x="86" y="40"/>
                </a:cubicBezTo>
                <a:cubicBezTo>
                  <a:pt x="85" y="38"/>
                  <a:pt x="84" y="38"/>
                  <a:pt x="83" y="37"/>
                </a:cubicBezTo>
                <a:cubicBezTo>
                  <a:pt x="81" y="36"/>
                  <a:pt x="80" y="36"/>
                  <a:pt x="78" y="36"/>
                </a:cubicBezTo>
                <a:cubicBezTo>
                  <a:pt x="76" y="36"/>
                  <a:pt x="75" y="36"/>
                  <a:pt x="73" y="37"/>
                </a:cubicBezTo>
                <a:cubicBezTo>
                  <a:pt x="72" y="38"/>
                  <a:pt x="71" y="38"/>
                  <a:pt x="70" y="40"/>
                </a:cubicBezTo>
                <a:cubicBezTo>
                  <a:pt x="68" y="41"/>
                  <a:pt x="68" y="42"/>
                  <a:pt x="67" y="43"/>
                </a:cubicBezTo>
                <a:cubicBezTo>
                  <a:pt x="66" y="45"/>
                  <a:pt x="66" y="46"/>
                  <a:pt x="66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60" y="46"/>
                  <a:pt x="60" y="44"/>
                  <a:pt x="61" y="43"/>
                </a:cubicBezTo>
                <a:cubicBezTo>
                  <a:pt x="61" y="41"/>
                  <a:pt x="62" y="40"/>
                  <a:pt x="63" y="38"/>
                </a:cubicBezTo>
                <a:cubicBezTo>
                  <a:pt x="62" y="37"/>
                  <a:pt x="61" y="36"/>
                  <a:pt x="60" y="35"/>
                </a:cubicBezTo>
                <a:cubicBezTo>
                  <a:pt x="59" y="34"/>
                  <a:pt x="58" y="33"/>
                  <a:pt x="57" y="32"/>
                </a:cubicBezTo>
                <a:cubicBezTo>
                  <a:pt x="55" y="31"/>
                  <a:pt x="54" y="31"/>
                  <a:pt x="52" y="31"/>
                </a:cubicBezTo>
                <a:cubicBezTo>
                  <a:pt x="51" y="30"/>
                  <a:pt x="49" y="30"/>
                  <a:pt x="48" y="30"/>
                </a:cubicBezTo>
                <a:cubicBezTo>
                  <a:pt x="45" y="30"/>
                  <a:pt x="43" y="30"/>
                  <a:pt x="41" y="31"/>
                </a:cubicBezTo>
                <a:cubicBezTo>
                  <a:pt x="39" y="32"/>
                  <a:pt x="37" y="34"/>
                  <a:pt x="35" y="35"/>
                </a:cubicBezTo>
                <a:cubicBezTo>
                  <a:pt x="34" y="37"/>
                  <a:pt x="32" y="39"/>
                  <a:pt x="31" y="41"/>
                </a:cubicBezTo>
                <a:cubicBezTo>
                  <a:pt x="30" y="43"/>
                  <a:pt x="30" y="46"/>
                  <a:pt x="30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24" y="45"/>
                  <a:pt x="25" y="42"/>
                  <a:pt x="26" y="39"/>
                </a:cubicBezTo>
                <a:cubicBezTo>
                  <a:pt x="25" y="38"/>
                  <a:pt x="23" y="37"/>
                  <a:pt x="22" y="37"/>
                </a:cubicBezTo>
                <a:cubicBezTo>
                  <a:pt x="21" y="36"/>
                  <a:pt x="19" y="36"/>
                  <a:pt x="18" y="36"/>
                </a:cubicBezTo>
                <a:cubicBezTo>
                  <a:pt x="16" y="36"/>
                  <a:pt x="15" y="36"/>
                  <a:pt x="13" y="37"/>
                </a:cubicBezTo>
                <a:cubicBezTo>
                  <a:pt x="12" y="38"/>
                  <a:pt x="11" y="38"/>
                  <a:pt x="10" y="40"/>
                </a:cubicBezTo>
                <a:cubicBezTo>
                  <a:pt x="8" y="41"/>
                  <a:pt x="8" y="42"/>
                  <a:pt x="7" y="43"/>
                </a:cubicBezTo>
                <a:cubicBezTo>
                  <a:pt x="6" y="45"/>
                  <a:pt x="6" y="46"/>
                  <a:pt x="6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6"/>
                  <a:pt x="0" y="45"/>
                  <a:pt x="1" y="43"/>
                </a:cubicBezTo>
                <a:cubicBezTo>
                  <a:pt x="1" y="42"/>
                  <a:pt x="2" y="41"/>
                  <a:pt x="2" y="39"/>
                </a:cubicBezTo>
                <a:cubicBezTo>
                  <a:pt x="3" y="38"/>
                  <a:pt x="4" y="37"/>
                  <a:pt x="5" y="36"/>
                </a:cubicBezTo>
                <a:cubicBezTo>
                  <a:pt x="6" y="34"/>
                  <a:pt x="7" y="33"/>
                  <a:pt x="9" y="33"/>
                </a:cubicBezTo>
                <a:cubicBezTo>
                  <a:pt x="7" y="31"/>
                  <a:pt x="5" y="29"/>
                  <a:pt x="4" y="27"/>
                </a:cubicBezTo>
                <a:cubicBezTo>
                  <a:pt x="3" y="25"/>
                  <a:pt x="3" y="23"/>
                  <a:pt x="3" y="21"/>
                </a:cubicBezTo>
                <a:cubicBezTo>
                  <a:pt x="3" y="19"/>
                  <a:pt x="3" y="17"/>
                  <a:pt x="4" y="15"/>
                </a:cubicBezTo>
                <a:cubicBezTo>
                  <a:pt x="5" y="13"/>
                  <a:pt x="6" y="12"/>
                  <a:pt x="7" y="10"/>
                </a:cubicBezTo>
                <a:cubicBezTo>
                  <a:pt x="9" y="9"/>
                  <a:pt x="10" y="8"/>
                  <a:pt x="12" y="7"/>
                </a:cubicBezTo>
                <a:cubicBezTo>
                  <a:pt x="14" y="6"/>
                  <a:pt x="16" y="6"/>
                  <a:pt x="18" y="6"/>
                </a:cubicBezTo>
                <a:cubicBezTo>
                  <a:pt x="20" y="6"/>
                  <a:pt x="22" y="6"/>
                  <a:pt x="24" y="7"/>
                </a:cubicBezTo>
                <a:cubicBezTo>
                  <a:pt x="26" y="8"/>
                  <a:pt x="27" y="9"/>
                  <a:pt x="29" y="10"/>
                </a:cubicBezTo>
                <a:cubicBezTo>
                  <a:pt x="30" y="12"/>
                  <a:pt x="31" y="13"/>
                  <a:pt x="32" y="15"/>
                </a:cubicBezTo>
                <a:cubicBezTo>
                  <a:pt x="33" y="17"/>
                  <a:pt x="33" y="19"/>
                  <a:pt x="33" y="21"/>
                </a:cubicBezTo>
                <a:cubicBezTo>
                  <a:pt x="33" y="23"/>
                  <a:pt x="33" y="25"/>
                  <a:pt x="32" y="27"/>
                </a:cubicBezTo>
                <a:cubicBezTo>
                  <a:pt x="31" y="30"/>
                  <a:pt x="29" y="31"/>
                  <a:pt x="27" y="33"/>
                </a:cubicBezTo>
                <a:cubicBezTo>
                  <a:pt x="29" y="34"/>
                  <a:pt x="29" y="34"/>
                  <a:pt x="29" y="34"/>
                </a:cubicBezTo>
                <a:cubicBezTo>
                  <a:pt x="30" y="32"/>
                  <a:pt x="31" y="31"/>
                  <a:pt x="33" y="29"/>
                </a:cubicBezTo>
                <a:cubicBezTo>
                  <a:pt x="35" y="28"/>
                  <a:pt x="36" y="27"/>
                  <a:pt x="38" y="26"/>
                </a:cubicBezTo>
                <a:cubicBezTo>
                  <a:pt x="36" y="25"/>
                  <a:pt x="35" y="23"/>
                  <a:pt x="34" y="21"/>
                </a:cubicBezTo>
                <a:cubicBezTo>
                  <a:pt x="33" y="19"/>
                  <a:pt x="33" y="17"/>
                  <a:pt x="33" y="15"/>
                </a:cubicBezTo>
                <a:cubicBezTo>
                  <a:pt x="33" y="13"/>
                  <a:pt x="33" y="11"/>
                  <a:pt x="34" y="9"/>
                </a:cubicBezTo>
                <a:cubicBezTo>
                  <a:pt x="35" y="7"/>
                  <a:pt x="36" y="6"/>
                  <a:pt x="37" y="4"/>
                </a:cubicBezTo>
                <a:cubicBezTo>
                  <a:pt x="39" y="3"/>
                  <a:pt x="40" y="2"/>
                  <a:pt x="42" y="1"/>
                </a:cubicBezTo>
                <a:cubicBezTo>
                  <a:pt x="44" y="0"/>
                  <a:pt x="46" y="0"/>
                  <a:pt x="48" y="0"/>
                </a:cubicBezTo>
                <a:cubicBezTo>
                  <a:pt x="50" y="0"/>
                  <a:pt x="52" y="0"/>
                  <a:pt x="54" y="1"/>
                </a:cubicBezTo>
                <a:cubicBezTo>
                  <a:pt x="56" y="2"/>
                  <a:pt x="57" y="3"/>
                  <a:pt x="59" y="4"/>
                </a:cubicBezTo>
                <a:cubicBezTo>
                  <a:pt x="60" y="6"/>
                  <a:pt x="61" y="7"/>
                  <a:pt x="62" y="9"/>
                </a:cubicBezTo>
                <a:cubicBezTo>
                  <a:pt x="63" y="11"/>
                  <a:pt x="63" y="13"/>
                  <a:pt x="63" y="15"/>
                </a:cubicBezTo>
                <a:cubicBezTo>
                  <a:pt x="63" y="17"/>
                  <a:pt x="63" y="19"/>
                  <a:pt x="62" y="21"/>
                </a:cubicBezTo>
                <a:cubicBezTo>
                  <a:pt x="61" y="23"/>
                  <a:pt x="60" y="25"/>
                  <a:pt x="58" y="26"/>
                </a:cubicBezTo>
                <a:cubicBezTo>
                  <a:pt x="62" y="28"/>
                  <a:pt x="65" y="30"/>
                  <a:pt x="67" y="34"/>
                </a:cubicBezTo>
                <a:cubicBezTo>
                  <a:pt x="69" y="32"/>
                  <a:pt x="69" y="32"/>
                  <a:pt x="69" y="32"/>
                </a:cubicBezTo>
                <a:cubicBezTo>
                  <a:pt x="68" y="31"/>
                  <a:pt x="67" y="30"/>
                  <a:pt x="67" y="28"/>
                </a:cubicBezTo>
                <a:cubicBezTo>
                  <a:pt x="66" y="27"/>
                  <a:pt x="66" y="26"/>
                  <a:pt x="66" y="24"/>
                </a:cubicBezTo>
                <a:cubicBezTo>
                  <a:pt x="66" y="22"/>
                  <a:pt x="66" y="21"/>
                  <a:pt x="67" y="19"/>
                </a:cubicBezTo>
                <a:cubicBezTo>
                  <a:pt x="68" y="18"/>
                  <a:pt x="68" y="17"/>
                  <a:pt x="70" y="16"/>
                </a:cubicBezTo>
                <a:cubicBezTo>
                  <a:pt x="71" y="14"/>
                  <a:pt x="72" y="14"/>
                  <a:pt x="73" y="13"/>
                </a:cubicBezTo>
                <a:cubicBezTo>
                  <a:pt x="75" y="12"/>
                  <a:pt x="76" y="12"/>
                  <a:pt x="78" y="12"/>
                </a:cubicBezTo>
                <a:cubicBezTo>
                  <a:pt x="80" y="12"/>
                  <a:pt x="81" y="12"/>
                  <a:pt x="83" y="13"/>
                </a:cubicBezTo>
                <a:cubicBezTo>
                  <a:pt x="84" y="14"/>
                  <a:pt x="85" y="14"/>
                  <a:pt x="86" y="16"/>
                </a:cubicBezTo>
                <a:cubicBezTo>
                  <a:pt x="88" y="17"/>
                  <a:pt x="88" y="18"/>
                  <a:pt x="89" y="19"/>
                </a:cubicBezTo>
                <a:cubicBezTo>
                  <a:pt x="90" y="21"/>
                  <a:pt x="90" y="22"/>
                  <a:pt x="90" y="24"/>
                </a:cubicBezTo>
                <a:cubicBezTo>
                  <a:pt x="90" y="26"/>
                  <a:pt x="90" y="27"/>
                  <a:pt x="89" y="28"/>
                </a:cubicBezTo>
                <a:cubicBezTo>
                  <a:pt x="89" y="30"/>
                  <a:pt x="88" y="31"/>
                  <a:pt x="87" y="32"/>
                </a:cubicBezTo>
                <a:close/>
                <a:moveTo>
                  <a:pt x="9" y="21"/>
                </a:moveTo>
                <a:cubicBezTo>
                  <a:pt x="9" y="22"/>
                  <a:pt x="9" y="23"/>
                  <a:pt x="10" y="25"/>
                </a:cubicBezTo>
                <a:cubicBezTo>
                  <a:pt x="10" y="26"/>
                  <a:pt x="11" y="27"/>
                  <a:pt x="12" y="27"/>
                </a:cubicBezTo>
                <a:cubicBezTo>
                  <a:pt x="12" y="28"/>
                  <a:pt x="13" y="29"/>
                  <a:pt x="14" y="29"/>
                </a:cubicBezTo>
                <a:cubicBezTo>
                  <a:pt x="16" y="30"/>
                  <a:pt x="17" y="30"/>
                  <a:pt x="18" y="30"/>
                </a:cubicBezTo>
                <a:cubicBezTo>
                  <a:pt x="19" y="30"/>
                  <a:pt x="20" y="30"/>
                  <a:pt x="22" y="29"/>
                </a:cubicBezTo>
                <a:cubicBezTo>
                  <a:pt x="23" y="29"/>
                  <a:pt x="24" y="28"/>
                  <a:pt x="24" y="27"/>
                </a:cubicBezTo>
                <a:cubicBezTo>
                  <a:pt x="25" y="27"/>
                  <a:pt x="26" y="26"/>
                  <a:pt x="26" y="25"/>
                </a:cubicBezTo>
                <a:cubicBezTo>
                  <a:pt x="27" y="23"/>
                  <a:pt x="27" y="22"/>
                  <a:pt x="27" y="21"/>
                </a:cubicBezTo>
                <a:cubicBezTo>
                  <a:pt x="27" y="20"/>
                  <a:pt x="27" y="19"/>
                  <a:pt x="26" y="17"/>
                </a:cubicBezTo>
                <a:cubicBezTo>
                  <a:pt x="26" y="16"/>
                  <a:pt x="25" y="15"/>
                  <a:pt x="24" y="15"/>
                </a:cubicBezTo>
                <a:cubicBezTo>
                  <a:pt x="24" y="14"/>
                  <a:pt x="23" y="13"/>
                  <a:pt x="22" y="13"/>
                </a:cubicBezTo>
                <a:cubicBezTo>
                  <a:pt x="20" y="12"/>
                  <a:pt x="19" y="12"/>
                  <a:pt x="18" y="12"/>
                </a:cubicBezTo>
                <a:cubicBezTo>
                  <a:pt x="17" y="12"/>
                  <a:pt x="16" y="12"/>
                  <a:pt x="14" y="13"/>
                </a:cubicBezTo>
                <a:cubicBezTo>
                  <a:pt x="13" y="13"/>
                  <a:pt x="12" y="14"/>
                  <a:pt x="12" y="15"/>
                </a:cubicBezTo>
                <a:cubicBezTo>
                  <a:pt x="11" y="15"/>
                  <a:pt x="10" y="16"/>
                  <a:pt x="10" y="17"/>
                </a:cubicBezTo>
                <a:cubicBezTo>
                  <a:pt x="9" y="19"/>
                  <a:pt x="9" y="20"/>
                  <a:pt x="9" y="21"/>
                </a:cubicBezTo>
                <a:close/>
                <a:moveTo>
                  <a:pt x="39" y="15"/>
                </a:moveTo>
                <a:cubicBezTo>
                  <a:pt x="39" y="16"/>
                  <a:pt x="39" y="17"/>
                  <a:pt x="40" y="19"/>
                </a:cubicBezTo>
                <a:cubicBezTo>
                  <a:pt x="40" y="20"/>
                  <a:pt x="41" y="21"/>
                  <a:pt x="42" y="21"/>
                </a:cubicBezTo>
                <a:cubicBezTo>
                  <a:pt x="42" y="22"/>
                  <a:pt x="43" y="23"/>
                  <a:pt x="44" y="23"/>
                </a:cubicBezTo>
                <a:cubicBezTo>
                  <a:pt x="46" y="24"/>
                  <a:pt x="47" y="24"/>
                  <a:pt x="48" y="24"/>
                </a:cubicBezTo>
                <a:cubicBezTo>
                  <a:pt x="49" y="24"/>
                  <a:pt x="50" y="24"/>
                  <a:pt x="52" y="23"/>
                </a:cubicBezTo>
                <a:cubicBezTo>
                  <a:pt x="53" y="23"/>
                  <a:pt x="54" y="22"/>
                  <a:pt x="54" y="21"/>
                </a:cubicBezTo>
                <a:cubicBezTo>
                  <a:pt x="55" y="21"/>
                  <a:pt x="56" y="20"/>
                  <a:pt x="56" y="19"/>
                </a:cubicBezTo>
                <a:cubicBezTo>
                  <a:pt x="57" y="17"/>
                  <a:pt x="57" y="16"/>
                  <a:pt x="57" y="15"/>
                </a:cubicBezTo>
                <a:cubicBezTo>
                  <a:pt x="57" y="14"/>
                  <a:pt x="57" y="13"/>
                  <a:pt x="56" y="11"/>
                </a:cubicBezTo>
                <a:cubicBezTo>
                  <a:pt x="56" y="10"/>
                  <a:pt x="55" y="9"/>
                  <a:pt x="54" y="9"/>
                </a:cubicBezTo>
                <a:cubicBezTo>
                  <a:pt x="54" y="8"/>
                  <a:pt x="53" y="7"/>
                  <a:pt x="52" y="7"/>
                </a:cubicBezTo>
                <a:cubicBezTo>
                  <a:pt x="50" y="6"/>
                  <a:pt x="49" y="6"/>
                  <a:pt x="48" y="6"/>
                </a:cubicBezTo>
                <a:cubicBezTo>
                  <a:pt x="47" y="6"/>
                  <a:pt x="46" y="6"/>
                  <a:pt x="44" y="7"/>
                </a:cubicBezTo>
                <a:cubicBezTo>
                  <a:pt x="43" y="7"/>
                  <a:pt x="42" y="8"/>
                  <a:pt x="42" y="9"/>
                </a:cubicBezTo>
                <a:cubicBezTo>
                  <a:pt x="41" y="9"/>
                  <a:pt x="40" y="10"/>
                  <a:pt x="40" y="11"/>
                </a:cubicBezTo>
                <a:cubicBezTo>
                  <a:pt x="39" y="13"/>
                  <a:pt x="39" y="14"/>
                  <a:pt x="39" y="15"/>
                </a:cubicBezTo>
                <a:close/>
                <a:moveTo>
                  <a:pt x="72" y="24"/>
                </a:moveTo>
                <a:cubicBezTo>
                  <a:pt x="72" y="25"/>
                  <a:pt x="72" y="26"/>
                  <a:pt x="72" y="26"/>
                </a:cubicBezTo>
                <a:cubicBezTo>
                  <a:pt x="73" y="27"/>
                  <a:pt x="73" y="28"/>
                  <a:pt x="74" y="28"/>
                </a:cubicBezTo>
                <a:cubicBezTo>
                  <a:pt x="74" y="29"/>
                  <a:pt x="75" y="29"/>
                  <a:pt x="76" y="30"/>
                </a:cubicBezTo>
                <a:cubicBezTo>
                  <a:pt x="76" y="30"/>
                  <a:pt x="77" y="30"/>
                  <a:pt x="78" y="30"/>
                </a:cubicBezTo>
                <a:cubicBezTo>
                  <a:pt x="79" y="30"/>
                  <a:pt x="80" y="30"/>
                  <a:pt x="80" y="30"/>
                </a:cubicBezTo>
                <a:cubicBezTo>
                  <a:pt x="81" y="29"/>
                  <a:pt x="82" y="29"/>
                  <a:pt x="82" y="28"/>
                </a:cubicBezTo>
                <a:cubicBezTo>
                  <a:pt x="83" y="28"/>
                  <a:pt x="83" y="27"/>
                  <a:pt x="84" y="26"/>
                </a:cubicBezTo>
                <a:cubicBezTo>
                  <a:pt x="84" y="26"/>
                  <a:pt x="84" y="25"/>
                  <a:pt x="84" y="24"/>
                </a:cubicBezTo>
                <a:cubicBezTo>
                  <a:pt x="84" y="23"/>
                  <a:pt x="84" y="22"/>
                  <a:pt x="84" y="22"/>
                </a:cubicBezTo>
                <a:cubicBezTo>
                  <a:pt x="83" y="21"/>
                  <a:pt x="83" y="20"/>
                  <a:pt x="82" y="20"/>
                </a:cubicBezTo>
                <a:cubicBezTo>
                  <a:pt x="82" y="19"/>
                  <a:pt x="81" y="19"/>
                  <a:pt x="80" y="18"/>
                </a:cubicBezTo>
                <a:cubicBezTo>
                  <a:pt x="80" y="18"/>
                  <a:pt x="79" y="18"/>
                  <a:pt x="78" y="18"/>
                </a:cubicBezTo>
                <a:cubicBezTo>
                  <a:pt x="77" y="18"/>
                  <a:pt x="76" y="18"/>
                  <a:pt x="76" y="18"/>
                </a:cubicBezTo>
                <a:cubicBezTo>
                  <a:pt x="75" y="19"/>
                  <a:pt x="74" y="19"/>
                  <a:pt x="74" y="20"/>
                </a:cubicBezTo>
                <a:cubicBezTo>
                  <a:pt x="73" y="20"/>
                  <a:pt x="73" y="21"/>
                  <a:pt x="72" y="22"/>
                </a:cubicBezTo>
                <a:cubicBezTo>
                  <a:pt x="72" y="22"/>
                  <a:pt x="72" y="23"/>
                  <a:pt x="72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defTabSz="685739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9" name="Freeform 304">
            <a:extLst>
              <a:ext uri="{FF2B5EF4-FFF2-40B4-BE49-F238E27FC236}">
                <a16:creationId xmlns:a16="http://schemas.microsoft.com/office/drawing/2014/main" id="{930493A9-59AA-44D1-B5B7-4B42E60779C3}"/>
              </a:ext>
            </a:extLst>
          </p:cNvPr>
          <p:cNvSpPr>
            <a:spLocks noEditPoints="1"/>
          </p:cNvSpPr>
          <p:nvPr/>
        </p:nvSpPr>
        <p:spPr bwMode="auto">
          <a:xfrm>
            <a:off x="4859631" y="4315904"/>
            <a:ext cx="270234" cy="169045"/>
          </a:xfrm>
          <a:custGeom>
            <a:avLst/>
            <a:gdLst>
              <a:gd name="T0" fmla="*/ 0 w 227"/>
              <a:gd name="T1" fmla="*/ 14 h 142"/>
              <a:gd name="T2" fmla="*/ 0 w 227"/>
              <a:gd name="T3" fmla="*/ 0 h 142"/>
              <a:gd name="T4" fmla="*/ 14 w 227"/>
              <a:gd name="T5" fmla="*/ 0 h 142"/>
              <a:gd name="T6" fmla="*/ 14 w 227"/>
              <a:gd name="T7" fmla="*/ 14 h 142"/>
              <a:gd name="T8" fmla="*/ 0 w 227"/>
              <a:gd name="T9" fmla="*/ 14 h 142"/>
              <a:gd name="T10" fmla="*/ 0 w 227"/>
              <a:gd name="T11" fmla="*/ 57 h 142"/>
              <a:gd name="T12" fmla="*/ 0 w 227"/>
              <a:gd name="T13" fmla="*/ 42 h 142"/>
              <a:gd name="T14" fmla="*/ 14 w 227"/>
              <a:gd name="T15" fmla="*/ 42 h 142"/>
              <a:gd name="T16" fmla="*/ 14 w 227"/>
              <a:gd name="T17" fmla="*/ 57 h 142"/>
              <a:gd name="T18" fmla="*/ 0 w 227"/>
              <a:gd name="T19" fmla="*/ 57 h 142"/>
              <a:gd name="T20" fmla="*/ 0 w 227"/>
              <a:gd name="T21" fmla="*/ 99 h 142"/>
              <a:gd name="T22" fmla="*/ 0 w 227"/>
              <a:gd name="T23" fmla="*/ 85 h 142"/>
              <a:gd name="T24" fmla="*/ 14 w 227"/>
              <a:gd name="T25" fmla="*/ 85 h 142"/>
              <a:gd name="T26" fmla="*/ 14 w 227"/>
              <a:gd name="T27" fmla="*/ 99 h 142"/>
              <a:gd name="T28" fmla="*/ 0 w 227"/>
              <a:gd name="T29" fmla="*/ 99 h 142"/>
              <a:gd name="T30" fmla="*/ 0 w 227"/>
              <a:gd name="T31" fmla="*/ 142 h 142"/>
              <a:gd name="T32" fmla="*/ 0 w 227"/>
              <a:gd name="T33" fmla="*/ 128 h 142"/>
              <a:gd name="T34" fmla="*/ 14 w 227"/>
              <a:gd name="T35" fmla="*/ 128 h 142"/>
              <a:gd name="T36" fmla="*/ 14 w 227"/>
              <a:gd name="T37" fmla="*/ 142 h 142"/>
              <a:gd name="T38" fmla="*/ 0 w 227"/>
              <a:gd name="T39" fmla="*/ 142 h 142"/>
              <a:gd name="T40" fmla="*/ 42 w 227"/>
              <a:gd name="T41" fmla="*/ 0 h 142"/>
              <a:gd name="T42" fmla="*/ 227 w 227"/>
              <a:gd name="T43" fmla="*/ 0 h 142"/>
              <a:gd name="T44" fmla="*/ 227 w 227"/>
              <a:gd name="T45" fmla="*/ 14 h 142"/>
              <a:gd name="T46" fmla="*/ 42 w 227"/>
              <a:gd name="T47" fmla="*/ 14 h 142"/>
              <a:gd name="T48" fmla="*/ 42 w 227"/>
              <a:gd name="T49" fmla="*/ 0 h 142"/>
              <a:gd name="T50" fmla="*/ 42 w 227"/>
              <a:gd name="T51" fmla="*/ 57 h 142"/>
              <a:gd name="T52" fmla="*/ 42 w 227"/>
              <a:gd name="T53" fmla="*/ 42 h 142"/>
              <a:gd name="T54" fmla="*/ 227 w 227"/>
              <a:gd name="T55" fmla="*/ 42 h 142"/>
              <a:gd name="T56" fmla="*/ 227 w 227"/>
              <a:gd name="T57" fmla="*/ 57 h 142"/>
              <a:gd name="T58" fmla="*/ 42 w 227"/>
              <a:gd name="T59" fmla="*/ 57 h 142"/>
              <a:gd name="T60" fmla="*/ 42 w 227"/>
              <a:gd name="T61" fmla="*/ 99 h 142"/>
              <a:gd name="T62" fmla="*/ 42 w 227"/>
              <a:gd name="T63" fmla="*/ 85 h 142"/>
              <a:gd name="T64" fmla="*/ 227 w 227"/>
              <a:gd name="T65" fmla="*/ 85 h 142"/>
              <a:gd name="T66" fmla="*/ 227 w 227"/>
              <a:gd name="T67" fmla="*/ 99 h 142"/>
              <a:gd name="T68" fmla="*/ 42 w 227"/>
              <a:gd name="T69" fmla="*/ 99 h 142"/>
              <a:gd name="T70" fmla="*/ 42 w 227"/>
              <a:gd name="T71" fmla="*/ 142 h 142"/>
              <a:gd name="T72" fmla="*/ 42 w 227"/>
              <a:gd name="T73" fmla="*/ 128 h 142"/>
              <a:gd name="T74" fmla="*/ 227 w 227"/>
              <a:gd name="T75" fmla="*/ 128 h 142"/>
              <a:gd name="T76" fmla="*/ 227 w 227"/>
              <a:gd name="T77" fmla="*/ 142 h 142"/>
              <a:gd name="T78" fmla="*/ 42 w 227"/>
              <a:gd name="T79" fmla="*/ 14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27" h="142">
                <a:moveTo>
                  <a:pt x="0" y="14"/>
                </a:moveTo>
                <a:lnTo>
                  <a:pt x="0" y="0"/>
                </a:lnTo>
                <a:lnTo>
                  <a:pt x="14" y="0"/>
                </a:lnTo>
                <a:lnTo>
                  <a:pt x="14" y="14"/>
                </a:lnTo>
                <a:lnTo>
                  <a:pt x="0" y="14"/>
                </a:lnTo>
                <a:close/>
                <a:moveTo>
                  <a:pt x="0" y="57"/>
                </a:moveTo>
                <a:lnTo>
                  <a:pt x="0" y="42"/>
                </a:lnTo>
                <a:lnTo>
                  <a:pt x="14" y="42"/>
                </a:lnTo>
                <a:lnTo>
                  <a:pt x="14" y="57"/>
                </a:lnTo>
                <a:lnTo>
                  <a:pt x="0" y="57"/>
                </a:lnTo>
                <a:close/>
                <a:moveTo>
                  <a:pt x="0" y="99"/>
                </a:moveTo>
                <a:lnTo>
                  <a:pt x="0" y="85"/>
                </a:lnTo>
                <a:lnTo>
                  <a:pt x="14" y="85"/>
                </a:lnTo>
                <a:lnTo>
                  <a:pt x="14" y="99"/>
                </a:lnTo>
                <a:lnTo>
                  <a:pt x="0" y="99"/>
                </a:lnTo>
                <a:close/>
                <a:moveTo>
                  <a:pt x="0" y="142"/>
                </a:moveTo>
                <a:lnTo>
                  <a:pt x="0" y="128"/>
                </a:lnTo>
                <a:lnTo>
                  <a:pt x="14" y="128"/>
                </a:lnTo>
                <a:lnTo>
                  <a:pt x="14" y="142"/>
                </a:lnTo>
                <a:lnTo>
                  <a:pt x="0" y="142"/>
                </a:lnTo>
                <a:close/>
                <a:moveTo>
                  <a:pt x="42" y="0"/>
                </a:moveTo>
                <a:lnTo>
                  <a:pt x="227" y="0"/>
                </a:lnTo>
                <a:lnTo>
                  <a:pt x="227" y="14"/>
                </a:lnTo>
                <a:lnTo>
                  <a:pt x="42" y="14"/>
                </a:lnTo>
                <a:lnTo>
                  <a:pt x="42" y="0"/>
                </a:lnTo>
                <a:close/>
                <a:moveTo>
                  <a:pt x="42" y="57"/>
                </a:moveTo>
                <a:lnTo>
                  <a:pt x="42" y="42"/>
                </a:lnTo>
                <a:lnTo>
                  <a:pt x="227" y="42"/>
                </a:lnTo>
                <a:lnTo>
                  <a:pt x="227" y="57"/>
                </a:lnTo>
                <a:lnTo>
                  <a:pt x="42" y="57"/>
                </a:lnTo>
                <a:close/>
                <a:moveTo>
                  <a:pt x="42" y="99"/>
                </a:moveTo>
                <a:lnTo>
                  <a:pt x="42" y="85"/>
                </a:lnTo>
                <a:lnTo>
                  <a:pt x="227" y="85"/>
                </a:lnTo>
                <a:lnTo>
                  <a:pt x="227" y="99"/>
                </a:lnTo>
                <a:lnTo>
                  <a:pt x="42" y="99"/>
                </a:lnTo>
                <a:close/>
                <a:moveTo>
                  <a:pt x="42" y="142"/>
                </a:moveTo>
                <a:lnTo>
                  <a:pt x="42" y="128"/>
                </a:lnTo>
                <a:lnTo>
                  <a:pt x="227" y="128"/>
                </a:lnTo>
                <a:lnTo>
                  <a:pt x="227" y="142"/>
                </a:lnTo>
                <a:lnTo>
                  <a:pt x="42" y="1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defTabSz="685739">
              <a:defRPr/>
            </a:pPr>
            <a:endParaRPr lang="en-US" sz="1350">
              <a:solidFill>
                <a:srgbClr val="353535"/>
              </a:solidFill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9574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/>
      <p:bldP spid="33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5A877-CB69-44CD-8E37-10D45F6A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Azure AD Access Review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5CDE78E-67B6-4DDE-AB3C-A4D5B6CCB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  <a:p>
            <a:pPr lvl="1"/>
            <a:r>
              <a:rPr lang="en-US" dirty="0"/>
              <a:t>Perform an access review for guests (Manuel)</a:t>
            </a:r>
          </a:p>
          <a:p>
            <a:pPr lvl="1"/>
            <a:r>
              <a:rPr lang="en-US" dirty="0"/>
              <a:t>Guests can review their own membership</a:t>
            </a:r>
          </a:p>
          <a:p>
            <a:pPr lvl="1"/>
            <a:r>
              <a:rPr lang="en-US" dirty="0"/>
              <a:t>Ask the owner to review guest's membership in a group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Let Guests review their own access to an Application</a:t>
            </a:r>
          </a:p>
          <a:p>
            <a:pPr lvl="1"/>
            <a:r>
              <a:rPr lang="en-US" dirty="0"/>
              <a:t>Ask Owner to review a guest's access to an application</a:t>
            </a:r>
          </a:p>
          <a:p>
            <a:endParaRPr lang="da-DK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75D469-58E0-4C19-92D1-7FA307EAFB1C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186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1F14-CF16-4DBD-A499-F3511C1A5B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7563" y="549275"/>
            <a:ext cx="5786437" cy="39433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1077516" algn="l"/>
              </a:tabLst>
            </a:pPr>
            <a:r>
              <a:rPr lang="da-DK" b="1" dirty="0"/>
              <a:t>Ronni Pedersen</a:t>
            </a:r>
          </a:p>
          <a:p>
            <a:pPr marL="0" indent="0">
              <a:buNone/>
              <a:tabLst>
                <a:tab pos="1077516" algn="l"/>
              </a:tabLst>
            </a:pPr>
            <a:r>
              <a:rPr lang="da-DK" b="1" dirty="0"/>
              <a:t>Freelance Cloud Architect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en-GB" dirty="0"/>
              <a:t>Microsoft MVP: Enterprise Mobility (10 years)</a:t>
            </a:r>
          </a:p>
          <a:p>
            <a:pPr marL="0" indent="0">
              <a:buNone/>
            </a:pPr>
            <a:r>
              <a:rPr lang="en-GB" dirty="0"/>
              <a:t>Founder: System </a:t>
            </a:r>
            <a:r>
              <a:rPr lang="en-GB" dirty="0" err="1"/>
              <a:t>Center</a:t>
            </a:r>
            <a:r>
              <a:rPr lang="en-GB" dirty="0"/>
              <a:t> User Group Denmark</a:t>
            </a:r>
          </a:p>
          <a:p>
            <a:pPr marL="0" indent="0">
              <a:buNone/>
            </a:pPr>
            <a:r>
              <a:rPr lang="en-GB" dirty="0"/>
              <a:t>Microsoft Certified Trainer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Contact Me</a:t>
            </a:r>
          </a:p>
          <a:p>
            <a:pPr marL="0" indent="0">
              <a:buNone/>
            </a:pPr>
            <a:r>
              <a:rPr lang="en-GB" dirty="0"/>
              <a:t>Twitter: </a:t>
            </a:r>
            <a:r>
              <a:rPr lang="en-GB" dirty="0">
                <a:solidFill>
                  <a:schemeClr val="tx2"/>
                </a:solidFill>
              </a:rPr>
              <a:t>@</a:t>
            </a:r>
            <a:r>
              <a:rPr lang="en-GB" dirty="0" err="1">
                <a:solidFill>
                  <a:schemeClr val="tx2"/>
                </a:solidFill>
              </a:rPr>
              <a:t>ronnipedersen</a:t>
            </a:r>
            <a:endParaRPr lang="en-GB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dirty="0"/>
              <a:t>Blog: </a:t>
            </a:r>
            <a:r>
              <a:rPr lang="en-GB" dirty="0">
                <a:hlinkClick r:id="rId3"/>
              </a:rPr>
              <a:t>https://www.ronnipedersen.com/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Mail: </a:t>
            </a:r>
            <a:r>
              <a:rPr lang="en-GB" dirty="0">
                <a:hlinkClick r:id="rId4"/>
              </a:rPr>
              <a:t>mail@ronnipedersen.com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da-DK" dirty="0"/>
              <a:t>Phone: +45 2085 9452</a:t>
            </a:r>
          </a:p>
          <a:p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B95D9-137D-45C0-B6E2-8CC94EA8A4A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3833813"/>
            <a:ext cx="2376488" cy="8953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700" dirty="0"/>
              <a:t>About me...</a:t>
            </a:r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6F446-9624-4908-B8CC-05B0A7FB4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13981"/>
            <a:ext cx="2288958" cy="2115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5A4BA2-8FEA-46E4-B114-F360BEB1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60" y="2846257"/>
            <a:ext cx="845375" cy="129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2587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Azure B2B Access Review</a:t>
            </a:r>
          </a:p>
        </p:txBody>
      </p:sp>
      <p:pic>
        <p:nvPicPr>
          <p:cNvPr id="4098" name="Picture 2" descr="Billedresultat for minions transparent background">
            <a:extLst>
              <a:ext uri="{FF2B5EF4-FFF2-40B4-BE49-F238E27FC236}">
                <a16:creationId xmlns:a16="http://schemas.microsoft.com/office/drawing/2014/main" id="{B14EBE40-F793-458A-9BAA-98318D92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15566"/>
            <a:ext cx="2829019" cy="350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44C12C-1604-4148-8FA8-0E053641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can use Azure AD access reviews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FF34D5E-46B6-479B-90F7-69E6A49A37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Users asked to justify their need for application access </a:t>
            </a:r>
          </a:p>
          <a:p>
            <a:endParaRPr lang="en-US" dirty="0"/>
          </a:p>
          <a:p>
            <a:r>
              <a:rPr lang="en-US" dirty="0"/>
              <a:t>Office group owners review their groups’ memberships</a:t>
            </a:r>
          </a:p>
          <a:p>
            <a:pPr lvl="1"/>
            <a:r>
              <a:rPr lang="en-US" dirty="0"/>
              <a:t>Use alongside Office group expiration (also in preview)</a:t>
            </a:r>
          </a:p>
          <a:p>
            <a:endParaRPr lang="en-US" dirty="0"/>
          </a:p>
          <a:p>
            <a:r>
              <a:rPr lang="en-US" dirty="0"/>
              <a:t>Clean up unneeded guest access to applications</a:t>
            </a:r>
          </a:p>
          <a:p>
            <a:endParaRPr lang="en-US" dirty="0"/>
          </a:p>
          <a:p>
            <a:r>
              <a:rPr lang="en-US" dirty="0"/>
              <a:t>Ensure on-premises groups have only authorized members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3B84DF-9B12-4083-97BC-66B2CA5AA3BD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8721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341DB-8ECE-43C8-A763-9752E4D06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privileged access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7213F0-9324-4747-A770-5BB7439A0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about access for IT personnel who manage applications?</a:t>
            </a:r>
          </a:p>
          <a:p>
            <a:r>
              <a:rPr lang="en-US" dirty="0"/>
              <a:t>What happens when guests or contractors need to manage?</a:t>
            </a:r>
          </a:p>
          <a:p>
            <a:r>
              <a:rPr lang="en-US" dirty="0"/>
              <a:t>How do you make sure they only have access when needed?</a:t>
            </a:r>
          </a:p>
          <a:p>
            <a:r>
              <a:rPr lang="en-US" dirty="0"/>
              <a:t>What are the best practices for Azure?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1D81A1-A1BB-4278-9B93-9DE39FB5623B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6079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BDE72-037A-429C-81C9-1CB842CE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084"/>
            <a:ext cx="8229600" cy="991596"/>
          </a:xfrm>
        </p:spPr>
        <p:txBody>
          <a:bodyPr/>
          <a:lstStyle/>
          <a:p>
            <a:pPr algn="l"/>
            <a:r>
              <a:rPr lang="en-US" dirty="0"/>
              <a:t>Privileged Identity Management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BF9492D-DE55-491D-8C3E-8B6511D57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Enforce on-demand, just-in-time access</a:t>
            </a:r>
          </a:p>
          <a:p>
            <a:r>
              <a:rPr lang="en-US" dirty="0"/>
              <a:t>Optionally leverage per-role approval workflows </a:t>
            </a:r>
          </a:p>
          <a:p>
            <a:r>
              <a:rPr lang="en-US" dirty="0"/>
              <a:t>Attest admin role membership with access reviews</a:t>
            </a:r>
          </a:p>
          <a:p>
            <a:r>
              <a:rPr lang="en-US" dirty="0"/>
              <a:t>Visibility through alerts and audit reports</a:t>
            </a:r>
          </a:p>
          <a:p>
            <a:endParaRPr lang="en-US" dirty="0"/>
          </a:p>
        </p:txBody>
      </p:sp>
      <p:sp>
        <p:nvSpPr>
          <p:cNvPr id="4" name="Rectangle 232">
            <a:extLst>
              <a:ext uri="{FF2B5EF4-FFF2-40B4-BE49-F238E27FC236}">
                <a16:creationId xmlns:a16="http://schemas.microsoft.com/office/drawing/2014/main" id="{23DCA391-2D81-438B-8093-11188F25ABDD}"/>
              </a:ext>
            </a:extLst>
          </p:cNvPr>
          <p:cNvSpPr/>
          <p:nvPr/>
        </p:nvSpPr>
        <p:spPr>
          <a:xfrm>
            <a:off x="395536" y="1139910"/>
            <a:ext cx="5758351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4936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defRPr/>
            </a:pPr>
            <a:r>
              <a:rPr lang="en-US" sz="2100" dirty="0">
                <a:solidFill>
                  <a:srgbClr val="0078D7"/>
                </a:solidFill>
                <a:latin typeface="Segoe UI Light"/>
                <a:ea typeface="ＭＳ Ｐゴシック" charset="0"/>
              </a:rPr>
              <a:t>Discover, restrict, and monitor privileged identities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B61868C3-BA7D-47CE-81AD-24C139447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991" y="3856585"/>
            <a:ext cx="3667505" cy="2984144"/>
          </a:xfrm>
          <a:prstGeom prst="rect">
            <a:avLst/>
          </a:prstGeom>
        </p:spPr>
      </p:pic>
      <p:sp>
        <p:nvSpPr>
          <p:cNvPr id="6" name="Oval 179">
            <a:extLst>
              <a:ext uri="{FF2B5EF4-FFF2-40B4-BE49-F238E27FC236}">
                <a16:creationId xmlns:a16="http://schemas.microsoft.com/office/drawing/2014/main" id="{F7E5494F-9591-4548-AD07-D4EF9AF70EA1}"/>
              </a:ext>
            </a:extLst>
          </p:cNvPr>
          <p:cNvSpPr/>
          <p:nvPr/>
        </p:nvSpPr>
        <p:spPr bwMode="auto">
          <a:xfrm>
            <a:off x="6203801" y="711393"/>
            <a:ext cx="2799587" cy="2862976"/>
          </a:xfrm>
          <a:prstGeom prst="ellipse">
            <a:avLst/>
          </a:prstGeom>
          <a:noFill/>
          <a:ln w="38100" cap="flat" cmpd="sng" algn="ctr">
            <a:solidFill>
              <a:srgbClr val="EAEAEA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39831" tIns="111866" rIns="139831" bIns="1118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1293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180">
            <a:extLst>
              <a:ext uri="{FF2B5EF4-FFF2-40B4-BE49-F238E27FC236}">
                <a16:creationId xmlns:a16="http://schemas.microsoft.com/office/drawing/2014/main" id="{D99FECE2-E854-4D91-A575-9B5DB7B2C3DE}"/>
              </a:ext>
            </a:extLst>
          </p:cNvPr>
          <p:cNvGrpSpPr/>
          <p:nvPr/>
        </p:nvGrpSpPr>
        <p:grpSpPr>
          <a:xfrm rot="3268358">
            <a:off x="8110878" y="3001229"/>
            <a:ext cx="891901" cy="613453"/>
            <a:chOff x="901894" y="2867179"/>
            <a:chExt cx="2871360" cy="1974936"/>
          </a:xfrm>
        </p:grpSpPr>
        <p:sp>
          <p:nvSpPr>
            <p:cNvPr id="8" name="Rectangle 29">
              <a:extLst>
                <a:ext uri="{FF2B5EF4-FFF2-40B4-BE49-F238E27FC236}">
                  <a16:creationId xmlns:a16="http://schemas.microsoft.com/office/drawing/2014/main" id="{23D1F188-E48A-4381-A41E-FA99EF081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915" y="3760491"/>
              <a:ext cx="188311" cy="27390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" name="Rectangle 30">
              <a:extLst>
                <a:ext uri="{FF2B5EF4-FFF2-40B4-BE49-F238E27FC236}">
                  <a16:creationId xmlns:a16="http://schemas.microsoft.com/office/drawing/2014/main" id="{3A97500D-DE3E-465A-8DA7-73653AAF1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8055" y="3760491"/>
              <a:ext cx="586722" cy="273908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" name="Oval 31">
              <a:extLst>
                <a:ext uri="{FF2B5EF4-FFF2-40B4-BE49-F238E27FC236}">
                  <a16:creationId xmlns:a16="http://schemas.microsoft.com/office/drawing/2014/main" id="{87016D5A-319B-4355-A9A8-B857988D48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894" y="2867179"/>
              <a:ext cx="1978048" cy="1974936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" name="Oval 32">
              <a:extLst>
                <a:ext uri="{FF2B5EF4-FFF2-40B4-BE49-F238E27FC236}">
                  <a16:creationId xmlns:a16="http://schemas.microsoft.com/office/drawing/2014/main" id="{E8EA3B5E-4FDD-40D4-81FA-6C38D5FF2E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828" y="2959000"/>
              <a:ext cx="1792849" cy="179284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2" name="Freeform 33">
              <a:extLst>
                <a:ext uri="{FF2B5EF4-FFF2-40B4-BE49-F238E27FC236}">
                  <a16:creationId xmlns:a16="http://schemas.microsoft.com/office/drawing/2014/main" id="{17F52145-C248-4AF1-95D4-2CA2F5573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2227" y="3651550"/>
              <a:ext cx="140066" cy="491789"/>
            </a:xfrm>
            <a:custGeom>
              <a:avLst/>
              <a:gdLst>
                <a:gd name="T0" fmla="*/ 0 w 45"/>
                <a:gd name="T1" fmla="*/ 23 h 157"/>
                <a:gd name="T2" fmla="*/ 0 w 45"/>
                <a:gd name="T3" fmla="*/ 134 h 157"/>
                <a:gd name="T4" fmla="*/ 22 w 45"/>
                <a:gd name="T5" fmla="*/ 157 h 157"/>
                <a:gd name="T6" fmla="*/ 45 w 45"/>
                <a:gd name="T7" fmla="*/ 134 h 157"/>
                <a:gd name="T8" fmla="*/ 45 w 45"/>
                <a:gd name="T9" fmla="*/ 23 h 157"/>
                <a:gd name="T10" fmla="*/ 22 w 45"/>
                <a:gd name="T11" fmla="*/ 0 h 157"/>
                <a:gd name="T12" fmla="*/ 0 w 45"/>
                <a:gd name="T13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57">
                  <a:moveTo>
                    <a:pt x="0" y="23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6"/>
                    <a:pt x="10" y="157"/>
                    <a:pt x="22" y="157"/>
                  </a:cubicBezTo>
                  <a:cubicBezTo>
                    <a:pt x="35" y="157"/>
                    <a:pt x="45" y="146"/>
                    <a:pt x="45" y="13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lose/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34">
              <a:extLst>
                <a:ext uri="{FF2B5EF4-FFF2-40B4-BE49-F238E27FC236}">
                  <a16:creationId xmlns:a16="http://schemas.microsoft.com/office/drawing/2014/main" id="{11F2ED34-D2C8-4AD2-A4ED-4EC03944C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1631" y="3651550"/>
              <a:ext cx="141623" cy="491789"/>
            </a:xfrm>
            <a:custGeom>
              <a:avLst/>
              <a:gdLst>
                <a:gd name="T0" fmla="*/ 0 w 45"/>
                <a:gd name="T1" fmla="*/ 23 h 157"/>
                <a:gd name="T2" fmla="*/ 0 w 45"/>
                <a:gd name="T3" fmla="*/ 134 h 157"/>
                <a:gd name="T4" fmla="*/ 23 w 45"/>
                <a:gd name="T5" fmla="*/ 157 h 157"/>
                <a:gd name="T6" fmla="*/ 45 w 45"/>
                <a:gd name="T7" fmla="*/ 134 h 157"/>
                <a:gd name="T8" fmla="*/ 45 w 45"/>
                <a:gd name="T9" fmla="*/ 23 h 157"/>
                <a:gd name="T10" fmla="*/ 23 w 45"/>
                <a:gd name="T11" fmla="*/ 0 h 157"/>
                <a:gd name="T12" fmla="*/ 0 w 45"/>
                <a:gd name="T13" fmla="*/ 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57">
                  <a:moveTo>
                    <a:pt x="0" y="23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6"/>
                    <a:pt x="10" y="157"/>
                    <a:pt x="23" y="157"/>
                  </a:cubicBezTo>
                  <a:cubicBezTo>
                    <a:pt x="35" y="157"/>
                    <a:pt x="45" y="146"/>
                    <a:pt x="45" y="13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0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lose/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62EF0D3A-9AC9-454B-B86C-25E8D5C00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007" y="3194000"/>
              <a:ext cx="354835" cy="479338"/>
            </a:xfrm>
            <a:custGeom>
              <a:avLst/>
              <a:gdLst>
                <a:gd name="T0" fmla="*/ 113 w 113"/>
                <a:gd name="T1" fmla="*/ 0 h 153"/>
                <a:gd name="T2" fmla="*/ 0 w 113"/>
                <a:gd name="T3" fmla="*/ 153 h 153"/>
                <a:gd name="T4" fmla="*/ 113 w 113"/>
                <a:gd name="T5" fmla="*/ 100 h 153"/>
                <a:gd name="T6" fmla="*/ 113 w 113"/>
                <a:gd name="T7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53">
                  <a:moveTo>
                    <a:pt x="113" y="0"/>
                  </a:moveTo>
                  <a:cubicBezTo>
                    <a:pt x="57" y="33"/>
                    <a:pt x="16" y="88"/>
                    <a:pt x="0" y="153"/>
                  </a:cubicBezTo>
                  <a:cubicBezTo>
                    <a:pt x="32" y="130"/>
                    <a:pt x="70" y="112"/>
                    <a:pt x="113" y="10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F81FDC04-7527-497B-A669-ADB24D8D2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841" y="3086616"/>
              <a:ext cx="1140763" cy="558709"/>
            </a:xfrm>
            <a:custGeom>
              <a:avLst/>
              <a:gdLst>
                <a:gd name="T0" fmla="*/ 98 w 364"/>
                <a:gd name="T1" fmla="*/ 0 h 178"/>
                <a:gd name="T2" fmla="*/ 0 w 364"/>
                <a:gd name="T3" fmla="*/ 34 h 178"/>
                <a:gd name="T4" fmla="*/ 0 w 364"/>
                <a:gd name="T5" fmla="*/ 134 h 178"/>
                <a:gd name="T6" fmla="*/ 127 w 364"/>
                <a:gd name="T7" fmla="*/ 117 h 178"/>
                <a:gd name="T8" fmla="*/ 352 w 364"/>
                <a:gd name="T9" fmla="*/ 178 h 178"/>
                <a:gd name="T10" fmla="*/ 364 w 364"/>
                <a:gd name="T11" fmla="*/ 178 h 178"/>
                <a:gd name="T12" fmla="*/ 313 w 364"/>
                <a:gd name="T13" fmla="*/ 84 h 178"/>
                <a:gd name="T14" fmla="*/ 98 w 364"/>
                <a:gd name="T15" fmla="*/ 84 h 178"/>
                <a:gd name="T16" fmla="*/ 98 w 364"/>
                <a:gd name="T1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178">
                  <a:moveTo>
                    <a:pt x="98" y="0"/>
                  </a:moveTo>
                  <a:cubicBezTo>
                    <a:pt x="62" y="4"/>
                    <a:pt x="29" y="16"/>
                    <a:pt x="0" y="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39" y="123"/>
                    <a:pt x="82" y="117"/>
                    <a:pt x="127" y="117"/>
                  </a:cubicBezTo>
                  <a:cubicBezTo>
                    <a:pt x="214" y="117"/>
                    <a:pt x="293" y="140"/>
                    <a:pt x="352" y="178"/>
                  </a:cubicBezTo>
                  <a:cubicBezTo>
                    <a:pt x="364" y="178"/>
                    <a:pt x="364" y="178"/>
                    <a:pt x="364" y="178"/>
                  </a:cubicBezTo>
                  <a:cubicBezTo>
                    <a:pt x="354" y="143"/>
                    <a:pt x="336" y="111"/>
                    <a:pt x="313" y="84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774D2EF8-D3FC-4FA5-98B4-B2D6A24FA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1431" y="3083504"/>
              <a:ext cx="673875" cy="267682"/>
            </a:xfrm>
            <a:custGeom>
              <a:avLst/>
              <a:gdLst>
                <a:gd name="T0" fmla="*/ 29 w 215"/>
                <a:gd name="T1" fmla="*/ 0 h 85"/>
                <a:gd name="T2" fmla="*/ 0 w 215"/>
                <a:gd name="T3" fmla="*/ 1 h 85"/>
                <a:gd name="T4" fmla="*/ 0 w 215"/>
                <a:gd name="T5" fmla="*/ 85 h 85"/>
                <a:gd name="T6" fmla="*/ 215 w 215"/>
                <a:gd name="T7" fmla="*/ 85 h 85"/>
                <a:gd name="T8" fmla="*/ 29 w 215"/>
                <a:gd name="T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85">
                  <a:moveTo>
                    <a:pt x="29" y="0"/>
                  </a:moveTo>
                  <a:cubicBezTo>
                    <a:pt x="19" y="0"/>
                    <a:pt x="9" y="0"/>
                    <a:pt x="0" y="1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215" y="85"/>
                    <a:pt x="215" y="85"/>
                    <a:pt x="215" y="85"/>
                  </a:cubicBezTo>
                  <a:cubicBezTo>
                    <a:pt x="170" y="33"/>
                    <a:pt x="103" y="0"/>
                    <a:pt x="29" y="0"/>
                  </a:cubicBezTo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17" name="Trapezoid 98">
            <a:extLst>
              <a:ext uri="{FF2B5EF4-FFF2-40B4-BE49-F238E27FC236}">
                <a16:creationId xmlns:a16="http://schemas.microsoft.com/office/drawing/2014/main" id="{C889AA91-FFC7-40EF-BB51-295216A52056}"/>
              </a:ext>
            </a:extLst>
          </p:cNvPr>
          <p:cNvSpPr/>
          <p:nvPr/>
        </p:nvSpPr>
        <p:spPr bwMode="auto">
          <a:xfrm rot="10800000">
            <a:off x="5809220" y="1936768"/>
            <a:ext cx="2377706" cy="2198756"/>
          </a:xfrm>
          <a:custGeom>
            <a:avLst/>
            <a:gdLst>
              <a:gd name="connsiteX0" fmla="*/ 0 w 3773446"/>
              <a:gd name="connsiteY0" fmla="*/ 1850717 h 1850717"/>
              <a:gd name="connsiteX1" fmla="*/ 777357 w 3773446"/>
              <a:gd name="connsiteY1" fmla="*/ 0 h 1850717"/>
              <a:gd name="connsiteX2" fmla="*/ 2996089 w 3773446"/>
              <a:gd name="connsiteY2" fmla="*/ 0 h 1850717"/>
              <a:gd name="connsiteX3" fmla="*/ 3773446 w 3773446"/>
              <a:gd name="connsiteY3" fmla="*/ 1850717 h 1850717"/>
              <a:gd name="connsiteX4" fmla="*/ 0 w 3773446"/>
              <a:gd name="connsiteY4" fmla="*/ 1850717 h 1850717"/>
              <a:gd name="connsiteX0" fmla="*/ 0 w 3773446"/>
              <a:gd name="connsiteY0" fmla="*/ 1850717 h 1850717"/>
              <a:gd name="connsiteX1" fmla="*/ 777357 w 3773446"/>
              <a:gd name="connsiteY1" fmla="*/ 0 h 1850717"/>
              <a:gd name="connsiteX2" fmla="*/ 2132307 w 3773446"/>
              <a:gd name="connsiteY2" fmla="*/ 45719 h 1850717"/>
              <a:gd name="connsiteX3" fmla="*/ 3773446 w 3773446"/>
              <a:gd name="connsiteY3" fmla="*/ 1850717 h 1850717"/>
              <a:gd name="connsiteX4" fmla="*/ 0 w 3773446"/>
              <a:gd name="connsiteY4" fmla="*/ 1850717 h 1850717"/>
              <a:gd name="connsiteX0" fmla="*/ 0 w 3773446"/>
              <a:gd name="connsiteY0" fmla="*/ 1804998 h 1804998"/>
              <a:gd name="connsiteX1" fmla="*/ 744571 w 3773446"/>
              <a:gd name="connsiteY1" fmla="*/ 0 h 1804998"/>
              <a:gd name="connsiteX2" fmla="*/ 2132307 w 3773446"/>
              <a:gd name="connsiteY2" fmla="*/ 0 h 1804998"/>
              <a:gd name="connsiteX3" fmla="*/ 3773446 w 3773446"/>
              <a:gd name="connsiteY3" fmla="*/ 1804998 h 1804998"/>
              <a:gd name="connsiteX4" fmla="*/ 0 w 3773446"/>
              <a:gd name="connsiteY4" fmla="*/ 1804998 h 1804998"/>
              <a:gd name="connsiteX0" fmla="*/ 0 w 2132307"/>
              <a:gd name="connsiteY0" fmla="*/ 1804998 h 2603284"/>
              <a:gd name="connsiteX1" fmla="*/ 744571 w 2132307"/>
              <a:gd name="connsiteY1" fmla="*/ 0 h 2603284"/>
              <a:gd name="connsiteX2" fmla="*/ 2132307 w 2132307"/>
              <a:gd name="connsiteY2" fmla="*/ 0 h 2603284"/>
              <a:gd name="connsiteX3" fmla="*/ 1349560 w 2132307"/>
              <a:gd name="connsiteY3" fmla="*/ 2603284 h 2603284"/>
              <a:gd name="connsiteX4" fmla="*/ 0 w 2132307"/>
              <a:gd name="connsiteY4" fmla="*/ 1804998 h 2603284"/>
              <a:gd name="connsiteX0" fmla="*/ 0 w 3061221"/>
              <a:gd name="connsiteY0" fmla="*/ 1355055 h 2603284"/>
              <a:gd name="connsiteX1" fmla="*/ 1673485 w 3061221"/>
              <a:gd name="connsiteY1" fmla="*/ 0 h 2603284"/>
              <a:gd name="connsiteX2" fmla="*/ 3061221 w 3061221"/>
              <a:gd name="connsiteY2" fmla="*/ 0 h 2603284"/>
              <a:gd name="connsiteX3" fmla="*/ 2278474 w 3061221"/>
              <a:gd name="connsiteY3" fmla="*/ 2603284 h 2603284"/>
              <a:gd name="connsiteX4" fmla="*/ 0 w 3061221"/>
              <a:gd name="connsiteY4" fmla="*/ 1355055 h 2603284"/>
              <a:gd name="connsiteX0" fmla="*/ 0 w 3061221"/>
              <a:gd name="connsiteY0" fmla="*/ 2559740 h 3807969"/>
              <a:gd name="connsiteX1" fmla="*/ 1252570 w 3061221"/>
              <a:gd name="connsiteY1" fmla="*/ 0 h 3807969"/>
              <a:gd name="connsiteX2" fmla="*/ 3061221 w 3061221"/>
              <a:gd name="connsiteY2" fmla="*/ 1204685 h 3807969"/>
              <a:gd name="connsiteX3" fmla="*/ 2278474 w 3061221"/>
              <a:gd name="connsiteY3" fmla="*/ 3807969 h 3807969"/>
              <a:gd name="connsiteX4" fmla="*/ 0 w 3061221"/>
              <a:gd name="connsiteY4" fmla="*/ 2559740 h 3807969"/>
              <a:gd name="connsiteX0" fmla="*/ 0 w 3191849"/>
              <a:gd name="connsiteY0" fmla="*/ 2559740 h 3807969"/>
              <a:gd name="connsiteX1" fmla="*/ 1252570 w 3191849"/>
              <a:gd name="connsiteY1" fmla="*/ 0 h 3807969"/>
              <a:gd name="connsiteX2" fmla="*/ 3191849 w 3191849"/>
              <a:gd name="connsiteY2" fmla="*/ 856343 h 3807969"/>
              <a:gd name="connsiteX3" fmla="*/ 2278474 w 3191849"/>
              <a:gd name="connsiteY3" fmla="*/ 3807969 h 3807969"/>
              <a:gd name="connsiteX4" fmla="*/ 0 w 3191849"/>
              <a:gd name="connsiteY4" fmla="*/ 2559740 h 3807969"/>
              <a:gd name="connsiteX0" fmla="*/ 0 w 3191849"/>
              <a:gd name="connsiteY0" fmla="*/ 2559740 h 3807969"/>
              <a:gd name="connsiteX1" fmla="*/ 1252570 w 3191849"/>
              <a:gd name="connsiteY1" fmla="*/ 0 h 3807969"/>
              <a:gd name="connsiteX2" fmla="*/ 3191849 w 3191849"/>
              <a:gd name="connsiteY2" fmla="*/ 856343 h 3807969"/>
              <a:gd name="connsiteX3" fmla="*/ 2278474 w 3191849"/>
              <a:gd name="connsiteY3" fmla="*/ 3807969 h 3807969"/>
              <a:gd name="connsiteX4" fmla="*/ 0 w 3191849"/>
              <a:gd name="connsiteY4" fmla="*/ 2559740 h 3807969"/>
              <a:gd name="connsiteX0" fmla="*/ 0 w 3191849"/>
              <a:gd name="connsiteY0" fmla="*/ 2632311 h 3880540"/>
              <a:gd name="connsiteX1" fmla="*/ 1818627 w 3191849"/>
              <a:gd name="connsiteY1" fmla="*/ 0 h 3880540"/>
              <a:gd name="connsiteX2" fmla="*/ 3191849 w 3191849"/>
              <a:gd name="connsiteY2" fmla="*/ 928914 h 3880540"/>
              <a:gd name="connsiteX3" fmla="*/ 2278474 w 3191849"/>
              <a:gd name="connsiteY3" fmla="*/ 3880540 h 3880540"/>
              <a:gd name="connsiteX4" fmla="*/ 0 w 3191849"/>
              <a:gd name="connsiteY4" fmla="*/ 2632311 h 3880540"/>
              <a:gd name="connsiteX0" fmla="*/ 0 w 3191849"/>
              <a:gd name="connsiteY0" fmla="*/ 1703397 h 2951626"/>
              <a:gd name="connsiteX1" fmla="*/ 1755127 w 3191849"/>
              <a:gd name="connsiteY1" fmla="*/ 87086 h 2951626"/>
              <a:gd name="connsiteX2" fmla="*/ 3191849 w 3191849"/>
              <a:gd name="connsiteY2" fmla="*/ 0 h 2951626"/>
              <a:gd name="connsiteX3" fmla="*/ 2278474 w 3191849"/>
              <a:gd name="connsiteY3" fmla="*/ 2951626 h 2951626"/>
              <a:gd name="connsiteX4" fmla="*/ 0 w 3191849"/>
              <a:gd name="connsiteY4" fmla="*/ 1703397 h 2951626"/>
              <a:gd name="connsiteX0" fmla="*/ 0 w 3191849"/>
              <a:gd name="connsiteY0" fmla="*/ 1703397 h 2951626"/>
              <a:gd name="connsiteX1" fmla="*/ 1844027 w 3191849"/>
              <a:gd name="connsiteY1" fmla="*/ 23586 h 2951626"/>
              <a:gd name="connsiteX2" fmla="*/ 3191849 w 3191849"/>
              <a:gd name="connsiteY2" fmla="*/ 0 h 2951626"/>
              <a:gd name="connsiteX3" fmla="*/ 2278474 w 3191849"/>
              <a:gd name="connsiteY3" fmla="*/ 2951626 h 2951626"/>
              <a:gd name="connsiteX4" fmla="*/ 0 w 3191849"/>
              <a:gd name="connsiteY4" fmla="*/ 1703397 h 295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849" h="2951626">
                <a:moveTo>
                  <a:pt x="0" y="1703397"/>
                </a:moveTo>
                <a:lnTo>
                  <a:pt x="1844027" y="23586"/>
                </a:lnTo>
                <a:lnTo>
                  <a:pt x="3191849" y="0"/>
                </a:lnTo>
                <a:lnTo>
                  <a:pt x="2278474" y="2951626"/>
                </a:lnTo>
                <a:lnTo>
                  <a:pt x="0" y="1703397"/>
                </a:lnTo>
                <a:close/>
              </a:path>
            </a:pathLst>
          </a:custGeom>
          <a:solidFill>
            <a:srgbClr val="505050">
              <a:lumMod val="20000"/>
              <a:lumOff val="80000"/>
              <a:alpha val="26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91">
            <a:extLst>
              <a:ext uri="{FF2B5EF4-FFF2-40B4-BE49-F238E27FC236}">
                <a16:creationId xmlns:a16="http://schemas.microsoft.com/office/drawing/2014/main" id="{B9028129-71C4-45CE-AE2F-BC0F20EE0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36" t="10801" r="48415" b="50919"/>
          <a:stretch/>
        </p:blipFill>
        <p:spPr>
          <a:xfrm>
            <a:off x="6711227" y="1200037"/>
            <a:ext cx="1775094" cy="1775095"/>
          </a:xfrm>
          <a:prstGeom prst="ellipse">
            <a:avLst/>
          </a:prstGeom>
          <a:solidFill>
            <a:srgbClr val="EBEBEC"/>
          </a:solidFill>
          <a:ln w="38100" cap="flat" cmpd="sng" algn="ctr">
            <a:solidFill>
              <a:srgbClr val="FFFFFF">
                <a:lumMod val="65000"/>
              </a:srgbClr>
            </a:solidFill>
            <a:prstDash val="sysDash"/>
            <a:headEnd type="none" w="med" len="med"/>
            <a:tailEnd type="none" w="med" len="med"/>
          </a:ln>
          <a:effectLst/>
        </p:spPr>
      </p:pic>
      <p:grpSp>
        <p:nvGrpSpPr>
          <p:cNvPr id="19" name="Group 60">
            <a:extLst>
              <a:ext uri="{FF2B5EF4-FFF2-40B4-BE49-F238E27FC236}">
                <a16:creationId xmlns:a16="http://schemas.microsoft.com/office/drawing/2014/main" id="{8F4F5139-9986-4CBF-992B-992E56194F9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52487" y="1693655"/>
            <a:ext cx="585623" cy="696047"/>
            <a:chOff x="7" y="4"/>
            <a:chExt cx="944" cy="1122"/>
          </a:xfrm>
        </p:grpSpPr>
        <p:sp>
          <p:nvSpPr>
            <p:cNvPr id="20" name="Freeform 61">
              <a:extLst>
                <a:ext uri="{FF2B5EF4-FFF2-40B4-BE49-F238E27FC236}">
                  <a16:creationId xmlns:a16="http://schemas.microsoft.com/office/drawing/2014/main" id="{502B5DD1-4B13-48B1-A292-C545ADA7B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73"/>
              <a:ext cx="915" cy="1053"/>
            </a:xfrm>
            <a:custGeom>
              <a:avLst/>
              <a:gdLst>
                <a:gd name="T0" fmla="*/ 788 w 915"/>
                <a:gd name="T1" fmla="*/ 0 h 1053"/>
                <a:gd name="T2" fmla="*/ 791 w 915"/>
                <a:gd name="T3" fmla="*/ 0 h 1053"/>
                <a:gd name="T4" fmla="*/ 791 w 915"/>
                <a:gd name="T5" fmla="*/ 3 h 1053"/>
                <a:gd name="T6" fmla="*/ 826 w 915"/>
                <a:gd name="T7" fmla="*/ 62 h 1053"/>
                <a:gd name="T8" fmla="*/ 855 w 915"/>
                <a:gd name="T9" fmla="*/ 124 h 1053"/>
                <a:gd name="T10" fmla="*/ 880 w 915"/>
                <a:gd name="T11" fmla="*/ 186 h 1053"/>
                <a:gd name="T12" fmla="*/ 898 w 915"/>
                <a:gd name="T13" fmla="*/ 247 h 1053"/>
                <a:gd name="T14" fmla="*/ 909 w 915"/>
                <a:gd name="T15" fmla="*/ 315 h 1053"/>
                <a:gd name="T16" fmla="*/ 915 w 915"/>
                <a:gd name="T17" fmla="*/ 382 h 1053"/>
                <a:gd name="T18" fmla="*/ 912 w 915"/>
                <a:gd name="T19" fmla="*/ 449 h 1053"/>
                <a:gd name="T20" fmla="*/ 904 w 915"/>
                <a:gd name="T21" fmla="*/ 516 h 1053"/>
                <a:gd name="T22" fmla="*/ 893 w 915"/>
                <a:gd name="T23" fmla="*/ 580 h 1053"/>
                <a:gd name="T24" fmla="*/ 874 w 915"/>
                <a:gd name="T25" fmla="*/ 642 h 1053"/>
                <a:gd name="T26" fmla="*/ 853 w 915"/>
                <a:gd name="T27" fmla="*/ 701 h 1053"/>
                <a:gd name="T28" fmla="*/ 823 w 915"/>
                <a:gd name="T29" fmla="*/ 760 h 1053"/>
                <a:gd name="T30" fmla="*/ 788 w 915"/>
                <a:gd name="T31" fmla="*/ 817 h 1053"/>
                <a:gd name="T32" fmla="*/ 756 w 915"/>
                <a:gd name="T33" fmla="*/ 860 h 1053"/>
                <a:gd name="T34" fmla="*/ 726 w 915"/>
                <a:gd name="T35" fmla="*/ 892 h 1053"/>
                <a:gd name="T36" fmla="*/ 683 w 915"/>
                <a:gd name="T37" fmla="*/ 932 h 1053"/>
                <a:gd name="T38" fmla="*/ 640 w 915"/>
                <a:gd name="T39" fmla="*/ 965 h 1053"/>
                <a:gd name="T40" fmla="*/ 595 w 915"/>
                <a:gd name="T41" fmla="*/ 994 h 1053"/>
                <a:gd name="T42" fmla="*/ 544 w 915"/>
                <a:gd name="T43" fmla="*/ 1021 h 1053"/>
                <a:gd name="T44" fmla="*/ 492 w 915"/>
                <a:gd name="T45" fmla="*/ 1042 h 1053"/>
                <a:gd name="T46" fmla="*/ 460 w 915"/>
                <a:gd name="T47" fmla="*/ 1053 h 1053"/>
                <a:gd name="T48" fmla="*/ 449 w 915"/>
                <a:gd name="T49" fmla="*/ 1050 h 1053"/>
                <a:gd name="T50" fmla="*/ 412 w 915"/>
                <a:gd name="T51" fmla="*/ 1040 h 1053"/>
                <a:gd name="T52" fmla="*/ 353 w 915"/>
                <a:gd name="T53" fmla="*/ 1013 h 1053"/>
                <a:gd name="T54" fmla="*/ 296 w 915"/>
                <a:gd name="T55" fmla="*/ 981 h 1053"/>
                <a:gd name="T56" fmla="*/ 245 w 915"/>
                <a:gd name="T57" fmla="*/ 943 h 1053"/>
                <a:gd name="T58" fmla="*/ 199 w 915"/>
                <a:gd name="T59" fmla="*/ 903 h 1053"/>
                <a:gd name="T60" fmla="*/ 156 w 915"/>
                <a:gd name="T61" fmla="*/ 857 h 1053"/>
                <a:gd name="T62" fmla="*/ 121 w 915"/>
                <a:gd name="T63" fmla="*/ 809 h 1053"/>
                <a:gd name="T64" fmla="*/ 86 w 915"/>
                <a:gd name="T65" fmla="*/ 752 h 1053"/>
                <a:gd name="T66" fmla="*/ 60 w 915"/>
                <a:gd name="T67" fmla="*/ 696 h 1053"/>
                <a:gd name="T68" fmla="*/ 38 w 915"/>
                <a:gd name="T69" fmla="*/ 632 h 1053"/>
                <a:gd name="T70" fmla="*/ 16 w 915"/>
                <a:gd name="T71" fmla="*/ 554 h 1053"/>
                <a:gd name="T72" fmla="*/ 3 w 915"/>
                <a:gd name="T73" fmla="*/ 478 h 1053"/>
                <a:gd name="T74" fmla="*/ 0 w 915"/>
                <a:gd name="T75" fmla="*/ 403 h 1053"/>
                <a:gd name="T76" fmla="*/ 3 w 915"/>
                <a:gd name="T77" fmla="*/ 328 h 1053"/>
                <a:gd name="T78" fmla="*/ 16 w 915"/>
                <a:gd name="T79" fmla="*/ 256 h 1053"/>
                <a:gd name="T80" fmla="*/ 35 w 915"/>
                <a:gd name="T81" fmla="*/ 183 h 1053"/>
                <a:gd name="T82" fmla="*/ 62 w 915"/>
                <a:gd name="T83" fmla="*/ 113 h 1053"/>
                <a:gd name="T84" fmla="*/ 97 w 915"/>
                <a:gd name="T85" fmla="*/ 43 h 1053"/>
                <a:gd name="T86" fmla="*/ 124 w 915"/>
                <a:gd name="T87" fmla="*/ 0 h 1053"/>
                <a:gd name="T88" fmla="*/ 124 w 915"/>
                <a:gd name="T89" fmla="*/ 0 h 1053"/>
                <a:gd name="T90" fmla="*/ 159 w 915"/>
                <a:gd name="T91" fmla="*/ 8 h 1053"/>
                <a:gd name="T92" fmla="*/ 224 w 915"/>
                <a:gd name="T93" fmla="*/ 22 h 1053"/>
                <a:gd name="T94" fmla="*/ 288 w 915"/>
                <a:gd name="T95" fmla="*/ 27 h 1053"/>
                <a:gd name="T96" fmla="*/ 353 w 915"/>
                <a:gd name="T97" fmla="*/ 22 h 1053"/>
                <a:gd name="T98" fmla="*/ 417 w 915"/>
                <a:gd name="T99" fmla="*/ 11 h 1053"/>
                <a:gd name="T100" fmla="*/ 455 w 915"/>
                <a:gd name="T101" fmla="*/ 0 h 1053"/>
                <a:gd name="T102" fmla="*/ 466 w 915"/>
                <a:gd name="T103" fmla="*/ 0 h 1053"/>
                <a:gd name="T104" fmla="*/ 530 w 915"/>
                <a:gd name="T105" fmla="*/ 16 h 1053"/>
                <a:gd name="T106" fmla="*/ 595 w 915"/>
                <a:gd name="T107" fmla="*/ 25 h 1053"/>
                <a:gd name="T108" fmla="*/ 659 w 915"/>
                <a:gd name="T109" fmla="*/ 25 h 1053"/>
                <a:gd name="T110" fmla="*/ 724 w 915"/>
                <a:gd name="T111" fmla="*/ 16 h 1053"/>
                <a:gd name="T112" fmla="*/ 788 w 915"/>
                <a:gd name="T113" fmla="*/ 0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5" h="1053">
                  <a:moveTo>
                    <a:pt x="788" y="0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1" y="0"/>
                  </a:lnTo>
                  <a:lnTo>
                    <a:pt x="791" y="3"/>
                  </a:lnTo>
                  <a:lnTo>
                    <a:pt x="791" y="3"/>
                  </a:lnTo>
                  <a:lnTo>
                    <a:pt x="810" y="33"/>
                  </a:lnTo>
                  <a:lnTo>
                    <a:pt x="826" y="62"/>
                  </a:lnTo>
                  <a:lnTo>
                    <a:pt x="842" y="92"/>
                  </a:lnTo>
                  <a:lnTo>
                    <a:pt x="855" y="124"/>
                  </a:lnTo>
                  <a:lnTo>
                    <a:pt x="869" y="153"/>
                  </a:lnTo>
                  <a:lnTo>
                    <a:pt x="880" y="186"/>
                  </a:lnTo>
                  <a:lnTo>
                    <a:pt x="888" y="215"/>
                  </a:lnTo>
                  <a:lnTo>
                    <a:pt x="898" y="247"/>
                  </a:lnTo>
                  <a:lnTo>
                    <a:pt x="904" y="280"/>
                  </a:lnTo>
                  <a:lnTo>
                    <a:pt x="909" y="315"/>
                  </a:lnTo>
                  <a:lnTo>
                    <a:pt x="912" y="347"/>
                  </a:lnTo>
                  <a:lnTo>
                    <a:pt x="915" y="382"/>
                  </a:lnTo>
                  <a:lnTo>
                    <a:pt x="915" y="414"/>
                  </a:lnTo>
                  <a:lnTo>
                    <a:pt x="912" y="449"/>
                  </a:lnTo>
                  <a:lnTo>
                    <a:pt x="909" y="481"/>
                  </a:lnTo>
                  <a:lnTo>
                    <a:pt x="904" y="516"/>
                  </a:lnTo>
                  <a:lnTo>
                    <a:pt x="898" y="548"/>
                  </a:lnTo>
                  <a:lnTo>
                    <a:pt x="893" y="580"/>
                  </a:lnTo>
                  <a:lnTo>
                    <a:pt x="885" y="613"/>
                  </a:lnTo>
                  <a:lnTo>
                    <a:pt x="874" y="642"/>
                  </a:lnTo>
                  <a:lnTo>
                    <a:pt x="863" y="672"/>
                  </a:lnTo>
                  <a:lnTo>
                    <a:pt x="853" y="701"/>
                  </a:lnTo>
                  <a:lnTo>
                    <a:pt x="839" y="731"/>
                  </a:lnTo>
                  <a:lnTo>
                    <a:pt x="823" y="760"/>
                  </a:lnTo>
                  <a:lnTo>
                    <a:pt x="807" y="787"/>
                  </a:lnTo>
                  <a:lnTo>
                    <a:pt x="788" y="817"/>
                  </a:lnTo>
                  <a:lnTo>
                    <a:pt x="769" y="844"/>
                  </a:lnTo>
                  <a:lnTo>
                    <a:pt x="756" y="860"/>
                  </a:lnTo>
                  <a:lnTo>
                    <a:pt x="740" y="876"/>
                  </a:lnTo>
                  <a:lnTo>
                    <a:pt x="726" y="892"/>
                  </a:lnTo>
                  <a:lnTo>
                    <a:pt x="705" y="911"/>
                  </a:lnTo>
                  <a:lnTo>
                    <a:pt x="683" y="932"/>
                  </a:lnTo>
                  <a:lnTo>
                    <a:pt x="662" y="948"/>
                  </a:lnTo>
                  <a:lnTo>
                    <a:pt x="640" y="965"/>
                  </a:lnTo>
                  <a:lnTo>
                    <a:pt x="616" y="981"/>
                  </a:lnTo>
                  <a:lnTo>
                    <a:pt x="595" y="994"/>
                  </a:lnTo>
                  <a:lnTo>
                    <a:pt x="570" y="1008"/>
                  </a:lnTo>
                  <a:lnTo>
                    <a:pt x="544" y="1021"/>
                  </a:lnTo>
                  <a:lnTo>
                    <a:pt x="519" y="1032"/>
                  </a:lnTo>
                  <a:lnTo>
                    <a:pt x="492" y="1042"/>
                  </a:lnTo>
                  <a:lnTo>
                    <a:pt x="466" y="1050"/>
                  </a:lnTo>
                  <a:lnTo>
                    <a:pt x="460" y="1053"/>
                  </a:lnTo>
                  <a:lnTo>
                    <a:pt x="455" y="1053"/>
                  </a:lnTo>
                  <a:lnTo>
                    <a:pt x="449" y="1050"/>
                  </a:lnTo>
                  <a:lnTo>
                    <a:pt x="444" y="1050"/>
                  </a:lnTo>
                  <a:lnTo>
                    <a:pt x="412" y="1040"/>
                  </a:lnTo>
                  <a:lnTo>
                    <a:pt x="382" y="1026"/>
                  </a:lnTo>
                  <a:lnTo>
                    <a:pt x="353" y="1013"/>
                  </a:lnTo>
                  <a:lnTo>
                    <a:pt x="323" y="997"/>
                  </a:lnTo>
                  <a:lnTo>
                    <a:pt x="296" y="981"/>
                  </a:lnTo>
                  <a:lnTo>
                    <a:pt x="269" y="962"/>
                  </a:lnTo>
                  <a:lnTo>
                    <a:pt x="245" y="943"/>
                  </a:lnTo>
                  <a:lnTo>
                    <a:pt x="221" y="924"/>
                  </a:lnTo>
                  <a:lnTo>
                    <a:pt x="199" y="903"/>
                  </a:lnTo>
                  <a:lnTo>
                    <a:pt x="178" y="881"/>
                  </a:lnTo>
                  <a:lnTo>
                    <a:pt x="156" y="857"/>
                  </a:lnTo>
                  <a:lnTo>
                    <a:pt x="137" y="833"/>
                  </a:lnTo>
                  <a:lnTo>
                    <a:pt x="121" y="809"/>
                  </a:lnTo>
                  <a:lnTo>
                    <a:pt x="103" y="782"/>
                  </a:lnTo>
                  <a:lnTo>
                    <a:pt x="86" y="752"/>
                  </a:lnTo>
                  <a:lnTo>
                    <a:pt x="73" y="726"/>
                  </a:lnTo>
                  <a:lnTo>
                    <a:pt x="60" y="696"/>
                  </a:lnTo>
                  <a:lnTo>
                    <a:pt x="49" y="664"/>
                  </a:lnTo>
                  <a:lnTo>
                    <a:pt x="38" y="632"/>
                  </a:lnTo>
                  <a:lnTo>
                    <a:pt x="25" y="591"/>
                  </a:lnTo>
                  <a:lnTo>
                    <a:pt x="16" y="554"/>
                  </a:lnTo>
                  <a:lnTo>
                    <a:pt x="8" y="516"/>
                  </a:lnTo>
                  <a:lnTo>
                    <a:pt x="3" y="478"/>
                  </a:lnTo>
                  <a:lnTo>
                    <a:pt x="0" y="441"/>
                  </a:lnTo>
                  <a:lnTo>
                    <a:pt x="0" y="403"/>
                  </a:lnTo>
                  <a:lnTo>
                    <a:pt x="0" y="366"/>
                  </a:lnTo>
                  <a:lnTo>
                    <a:pt x="3" y="328"/>
                  </a:lnTo>
                  <a:lnTo>
                    <a:pt x="8" y="293"/>
                  </a:lnTo>
                  <a:lnTo>
                    <a:pt x="16" y="256"/>
                  </a:lnTo>
                  <a:lnTo>
                    <a:pt x="25" y="221"/>
                  </a:lnTo>
                  <a:lnTo>
                    <a:pt x="35" y="183"/>
                  </a:lnTo>
                  <a:lnTo>
                    <a:pt x="49" y="148"/>
                  </a:lnTo>
                  <a:lnTo>
                    <a:pt x="62" y="113"/>
                  </a:lnTo>
                  <a:lnTo>
                    <a:pt x="78" y="78"/>
                  </a:lnTo>
                  <a:lnTo>
                    <a:pt x="97" y="43"/>
                  </a:lnTo>
                  <a:lnTo>
                    <a:pt x="119" y="8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59" y="8"/>
                  </a:lnTo>
                  <a:lnTo>
                    <a:pt x="191" y="16"/>
                  </a:lnTo>
                  <a:lnTo>
                    <a:pt x="224" y="22"/>
                  </a:lnTo>
                  <a:lnTo>
                    <a:pt x="256" y="25"/>
                  </a:lnTo>
                  <a:lnTo>
                    <a:pt x="288" y="27"/>
                  </a:lnTo>
                  <a:lnTo>
                    <a:pt x="320" y="25"/>
                  </a:lnTo>
                  <a:lnTo>
                    <a:pt x="353" y="22"/>
                  </a:lnTo>
                  <a:lnTo>
                    <a:pt x="385" y="16"/>
                  </a:lnTo>
                  <a:lnTo>
                    <a:pt x="417" y="11"/>
                  </a:lnTo>
                  <a:lnTo>
                    <a:pt x="447" y="0"/>
                  </a:lnTo>
                  <a:lnTo>
                    <a:pt x="455" y="0"/>
                  </a:lnTo>
                  <a:lnTo>
                    <a:pt x="460" y="0"/>
                  </a:lnTo>
                  <a:lnTo>
                    <a:pt x="466" y="0"/>
                  </a:lnTo>
                  <a:lnTo>
                    <a:pt x="498" y="11"/>
                  </a:lnTo>
                  <a:lnTo>
                    <a:pt x="530" y="16"/>
                  </a:lnTo>
                  <a:lnTo>
                    <a:pt x="562" y="22"/>
                  </a:lnTo>
                  <a:lnTo>
                    <a:pt x="595" y="25"/>
                  </a:lnTo>
                  <a:lnTo>
                    <a:pt x="627" y="27"/>
                  </a:lnTo>
                  <a:lnTo>
                    <a:pt x="659" y="25"/>
                  </a:lnTo>
                  <a:lnTo>
                    <a:pt x="691" y="22"/>
                  </a:lnTo>
                  <a:lnTo>
                    <a:pt x="724" y="16"/>
                  </a:lnTo>
                  <a:lnTo>
                    <a:pt x="756" y="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" name="Freeform 62">
              <a:extLst>
                <a:ext uri="{FF2B5EF4-FFF2-40B4-BE49-F238E27FC236}">
                  <a16:creationId xmlns:a16="http://schemas.microsoft.com/office/drawing/2014/main" id="{E2F7EC78-6474-44E2-87D3-37BD58F1A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73"/>
              <a:ext cx="915" cy="1053"/>
            </a:xfrm>
            <a:custGeom>
              <a:avLst/>
              <a:gdLst>
                <a:gd name="T0" fmla="*/ 788 w 915"/>
                <a:gd name="T1" fmla="*/ 0 h 1053"/>
                <a:gd name="T2" fmla="*/ 791 w 915"/>
                <a:gd name="T3" fmla="*/ 0 h 1053"/>
                <a:gd name="T4" fmla="*/ 791 w 915"/>
                <a:gd name="T5" fmla="*/ 3 h 1053"/>
                <a:gd name="T6" fmla="*/ 826 w 915"/>
                <a:gd name="T7" fmla="*/ 62 h 1053"/>
                <a:gd name="T8" fmla="*/ 855 w 915"/>
                <a:gd name="T9" fmla="*/ 124 h 1053"/>
                <a:gd name="T10" fmla="*/ 880 w 915"/>
                <a:gd name="T11" fmla="*/ 186 h 1053"/>
                <a:gd name="T12" fmla="*/ 898 w 915"/>
                <a:gd name="T13" fmla="*/ 247 h 1053"/>
                <a:gd name="T14" fmla="*/ 909 w 915"/>
                <a:gd name="T15" fmla="*/ 315 h 1053"/>
                <a:gd name="T16" fmla="*/ 915 w 915"/>
                <a:gd name="T17" fmla="*/ 382 h 1053"/>
                <a:gd name="T18" fmla="*/ 912 w 915"/>
                <a:gd name="T19" fmla="*/ 449 h 1053"/>
                <a:gd name="T20" fmla="*/ 904 w 915"/>
                <a:gd name="T21" fmla="*/ 516 h 1053"/>
                <a:gd name="T22" fmla="*/ 893 w 915"/>
                <a:gd name="T23" fmla="*/ 580 h 1053"/>
                <a:gd name="T24" fmla="*/ 874 w 915"/>
                <a:gd name="T25" fmla="*/ 642 h 1053"/>
                <a:gd name="T26" fmla="*/ 853 w 915"/>
                <a:gd name="T27" fmla="*/ 701 h 1053"/>
                <a:gd name="T28" fmla="*/ 823 w 915"/>
                <a:gd name="T29" fmla="*/ 760 h 1053"/>
                <a:gd name="T30" fmla="*/ 788 w 915"/>
                <a:gd name="T31" fmla="*/ 817 h 1053"/>
                <a:gd name="T32" fmla="*/ 756 w 915"/>
                <a:gd name="T33" fmla="*/ 860 h 1053"/>
                <a:gd name="T34" fmla="*/ 726 w 915"/>
                <a:gd name="T35" fmla="*/ 892 h 1053"/>
                <a:gd name="T36" fmla="*/ 683 w 915"/>
                <a:gd name="T37" fmla="*/ 932 h 1053"/>
                <a:gd name="T38" fmla="*/ 640 w 915"/>
                <a:gd name="T39" fmla="*/ 965 h 1053"/>
                <a:gd name="T40" fmla="*/ 595 w 915"/>
                <a:gd name="T41" fmla="*/ 994 h 1053"/>
                <a:gd name="T42" fmla="*/ 544 w 915"/>
                <a:gd name="T43" fmla="*/ 1021 h 1053"/>
                <a:gd name="T44" fmla="*/ 492 w 915"/>
                <a:gd name="T45" fmla="*/ 1042 h 1053"/>
                <a:gd name="T46" fmla="*/ 460 w 915"/>
                <a:gd name="T47" fmla="*/ 1053 h 1053"/>
                <a:gd name="T48" fmla="*/ 449 w 915"/>
                <a:gd name="T49" fmla="*/ 1050 h 1053"/>
                <a:gd name="T50" fmla="*/ 412 w 915"/>
                <a:gd name="T51" fmla="*/ 1040 h 1053"/>
                <a:gd name="T52" fmla="*/ 353 w 915"/>
                <a:gd name="T53" fmla="*/ 1013 h 1053"/>
                <a:gd name="T54" fmla="*/ 296 w 915"/>
                <a:gd name="T55" fmla="*/ 981 h 1053"/>
                <a:gd name="T56" fmla="*/ 245 w 915"/>
                <a:gd name="T57" fmla="*/ 943 h 1053"/>
                <a:gd name="T58" fmla="*/ 199 w 915"/>
                <a:gd name="T59" fmla="*/ 903 h 1053"/>
                <a:gd name="T60" fmla="*/ 156 w 915"/>
                <a:gd name="T61" fmla="*/ 857 h 1053"/>
                <a:gd name="T62" fmla="*/ 121 w 915"/>
                <a:gd name="T63" fmla="*/ 809 h 1053"/>
                <a:gd name="T64" fmla="*/ 86 w 915"/>
                <a:gd name="T65" fmla="*/ 752 h 1053"/>
                <a:gd name="T66" fmla="*/ 60 w 915"/>
                <a:gd name="T67" fmla="*/ 696 h 1053"/>
                <a:gd name="T68" fmla="*/ 38 w 915"/>
                <a:gd name="T69" fmla="*/ 632 h 1053"/>
                <a:gd name="T70" fmla="*/ 16 w 915"/>
                <a:gd name="T71" fmla="*/ 554 h 1053"/>
                <a:gd name="T72" fmla="*/ 3 w 915"/>
                <a:gd name="T73" fmla="*/ 478 h 1053"/>
                <a:gd name="T74" fmla="*/ 0 w 915"/>
                <a:gd name="T75" fmla="*/ 403 h 1053"/>
                <a:gd name="T76" fmla="*/ 3 w 915"/>
                <a:gd name="T77" fmla="*/ 328 h 1053"/>
                <a:gd name="T78" fmla="*/ 16 w 915"/>
                <a:gd name="T79" fmla="*/ 256 h 1053"/>
                <a:gd name="T80" fmla="*/ 35 w 915"/>
                <a:gd name="T81" fmla="*/ 183 h 1053"/>
                <a:gd name="T82" fmla="*/ 62 w 915"/>
                <a:gd name="T83" fmla="*/ 113 h 1053"/>
                <a:gd name="T84" fmla="*/ 97 w 915"/>
                <a:gd name="T85" fmla="*/ 43 h 1053"/>
                <a:gd name="T86" fmla="*/ 124 w 915"/>
                <a:gd name="T87" fmla="*/ 0 h 1053"/>
                <a:gd name="T88" fmla="*/ 124 w 915"/>
                <a:gd name="T89" fmla="*/ 0 h 1053"/>
                <a:gd name="T90" fmla="*/ 159 w 915"/>
                <a:gd name="T91" fmla="*/ 8 h 1053"/>
                <a:gd name="T92" fmla="*/ 224 w 915"/>
                <a:gd name="T93" fmla="*/ 22 h 1053"/>
                <a:gd name="T94" fmla="*/ 288 w 915"/>
                <a:gd name="T95" fmla="*/ 27 h 1053"/>
                <a:gd name="T96" fmla="*/ 353 w 915"/>
                <a:gd name="T97" fmla="*/ 22 h 1053"/>
                <a:gd name="T98" fmla="*/ 417 w 915"/>
                <a:gd name="T99" fmla="*/ 11 h 1053"/>
                <a:gd name="T100" fmla="*/ 455 w 915"/>
                <a:gd name="T101" fmla="*/ 0 h 1053"/>
                <a:gd name="T102" fmla="*/ 466 w 915"/>
                <a:gd name="T103" fmla="*/ 0 h 1053"/>
                <a:gd name="T104" fmla="*/ 530 w 915"/>
                <a:gd name="T105" fmla="*/ 16 h 1053"/>
                <a:gd name="T106" fmla="*/ 595 w 915"/>
                <a:gd name="T107" fmla="*/ 25 h 1053"/>
                <a:gd name="T108" fmla="*/ 659 w 915"/>
                <a:gd name="T109" fmla="*/ 25 h 1053"/>
                <a:gd name="T110" fmla="*/ 724 w 915"/>
                <a:gd name="T111" fmla="*/ 16 h 1053"/>
                <a:gd name="T112" fmla="*/ 788 w 915"/>
                <a:gd name="T113" fmla="*/ 0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5" h="1053">
                  <a:moveTo>
                    <a:pt x="788" y="0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1" y="0"/>
                  </a:lnTo>
                  <a:lnTo>
                    <a:pt x="791" y="3"/>
                  </a:lnTo>
                  <a:lnTo>
                    <a:pt x="791" y="3"/>
                  </a:lnTo>
                  <a:lnTo>
                    <a:pt x="810" y="33"/>
                  </a:lnTo>
                  <a:lnTo>
                    <a:pt x="826" y="62"/>
                  </a:lnTo>
                  <a:lnTo>
                    <a:pt x="842" y="92"/>
                  </a:lnTo>
                  <a:lnTo>
                    <a:pt x="855" y="124"/>
                  </a:lnTo>
                  <a:lnTo>
                    <a:pt x="869" y="153"/>
                  </a:lnTo>
                  <a:lnTo>
                    <a:pt x="880" y="186"/>
                  </a:lnTo>
                  <a:lnTo>
                    <a:pt x="888" y="215"/>
                  </a:lnTo>
                  <a:lnTo>
                    <a:pt x="898" y="247"/>
                  </a:lnTo>
                  <a:lnTo>
                    <a:pt x="904" y="280"/>
                  </a:lnTo>
                  <a:lnTo>
                    <a:pt x="909" y="315"/>
                  </a:lnTo>
                  <a:lnTo>
                    <a:pt x="912" y="347"/>
                  </a:lnTo>
                  <a:lnTo>
                    <a:pt x="915" y="382"/>
                  </a:lnTo>
                  <a:lnTo>
                    <a:pt x="915" y="414"/>
                  </a:lnTo>
                  <a:lnTo>
                    <a:pt x="912" y="449"/>
                  </a:lnTo>
                  <a:lnTo>
                    <a:pt x="909" y="481"/>
                  </a:lnTo>
                  <a:lnTo>
                    <a:pt x="904" y="516"/>
                  </a:lnTo>
                  <a:lnTo>
                    <a:pt x="898" y="548"/>
                  </a:lnTo>
                  <a:lnTo>
                    <a:pt x="893" y="580"/>
                  </a:lnTo>
                  <a:lnTo>
                    <a:pt x="885" y="613"/>
                  </a:lnTo>
                  <a:lnTo>
                    <a:pt x="874" y="642"/>
                  </a:lnTo>
                  <a:lnTo>
                    <a:pt x="863" y="672"/>
                  </a:lnTo>
                  <a:lnTo>
                    <a:pt x="853" y="701"/>
                  </a:lnTo>
                  <a:lnTo>
                    <a:pt x="839" y="731"/>
                  </a:lnTo>
                  <a:lnTo>
                    <a:pt x="823" y="760"/>
                  </a:lnTo>
                  <a:lnTo>
                    <a:pt x="807" y="787"/>
                  </a:lnTo>
                  <a:lnTo>
                    <a:pt x="788" y="817"/>
                  </a:lnTo>
                  <a:lnTo>
                    <a:pt x="769" y="844"/>
                  </a:lnTo>
                  <a:lnTo>
                    <a:pt x="756" y="860"/>
                  </a:lnTo>
                  <a:lnTo>
                    <a:pt x="740" y="876"/>
                  </a:lnTo>
                  <a:lnTo>
                    <a:pt x="726" y="892"/>
                  </a:lnTo>
                  <a:lnTo>
                    <a:pt x="705" y="911"/>
                  </a:lnTo>
                  <a:lnTo>
                    <a:pt x="683" y="932"/>
                  </a:lnTo>
                  <a:lnTo>
                    <a:pt x="662" y="948"/>
                  </a:lnTo>
                  <a:lnTo>
                    <a:pt x="640" y="965"/>
                  </a:lnTo>
                  <a:lnTo>
                    <a:pt x="616" y="981"/>
                  </a:lnTo>
                  <a:lnTo>
                    <a:pt x="595" y="994"/>
                  </a:lnTo>
                  <a:lnTo>
                    <a:pt x="570" y="1008"/>
                  </a:lnTo>
                  <a:lnTo>
                    <a:pt x="544" y="1021"/>
                  </a:lnTo>
                  <a:lnTo>
                    <a:pt x="519" y="1032"/>
                  </a:lnTo>
                  <a:lnTo>
                    <a:pt x="492" y="1042"/>
                  </a:lnTo>
                  <a:lnTo>
                    <a:pt x="466" y="1050"/>
                  </a:lnTo>
                  <a:lnTo>
                    <a:pt x="460" y="1053"/>
                  </a:lnTo>
                  <a:lnTo>
                    <a:pt x="455" y="1053"/>
                  </a:lnTo>
                  <a:lnTo>
                    <a:pt x="449" y="1050"/>
                  </a:lnTo>
                  <a:lnTo>
                    <a:pt x="444" y="1050"/>
                  </a:lnTo>
                  <a:lnTo>
                    <a:pt x="412" y="1040"/>
                  </a:lnTo>
                  <a:lnTo>
                    <a:pt x="382" y="1026"/>
                  </a:lnTo>
                  <a:lnTo>
                    <a:pt x="353" y="1013"/>
                  </a:lnTo>
                  <a:lnTo>
                    <a:pt x="323" y="997"/>
                  </a:lnTo>
                  <a:lnTo>
                    <a:pt x="296" y="981"/>
                  </a:lnTo>
                  <a:lnTo>
                    <a:pt x="269" y="962"/>
                  </a:lnTo>
                  <a:lnTo>
                    <a:pt x="245" y="943"/>
                  </a:lnTo>
                  <a:lnTo>
                    <a:pt x="221" y="924"/>
                  </a:lnTo>
                  <a:lnTo>
                    <a:pt x="199" y="903"/>
                  </a:lnTo>
                  <a:lnTo>
                    <a:pt x="178" y="881"/>
                  </a:lnTo>
                  <a:lnTo>
                    <a:pt x="156" y="857"/>
                  </a:lnTo>
                  <a:lnTo>
                    <a:pt x="137" y="833"/>
                  </a:lnTo>
                  <a:lnTo>
                    <a:pt x="121" y="809"/>
                  </a:lnTo>
                  <a:lnTo>
                    <a:pt x="103" y="782"/>
                  </a:lnTo>
                  <a:lnTo>
                    <a:pt x="86" y="752"/>
                  </a:lnTo>
                  <a:lnTo>
                    <a:pt x="73" y="726"/>
                  </a:lnTo>
                  <a:lnTo>
                    <a:pt x="60" y="696"/>
                  </a:lnTo>
                  <a:lnTo>
                    <a:pt x="49" y="664"/>
                  </a:lnTo>
                  <a:lnTo>
                    <a:pt x="38" y="632"/>
                  </a:lnTo>
                  <a:lnTo>
                    <a:pt x="25" y="591"/>
                  </a:lnTo>
                  <a:lnTo>
                    <a:pt x="16" y="554"/>
                  </a:lnTo>
                  <a:lnTo>
                    <a:pt x="8" y="516"/>
                  </a:lnTo>
                  <a:lnTo>
                    <a:pt x="3" y="478"/>
                  </a:lnTo>
                  <a:lnTo>
                    <a:pt x="0" y="441"/>
                  </a:lnTo>
                  <a:lnTo>
                    <a:pt x="0" y="403"/>
                  </a:lnTo>
                  <a:lnTo>
                    <a:pt x="0" y="366"/>
                  </a:lnTo>
                  <a:lnTo>
                    <a:pt x="3" y="328"/>
                  </a:lnTo>
                  <a:lnTo>
                    <a:pt x="8" y="293"/>
                  </a:lnTo>
                  <a:lnTo>
                    <a:pt x="16" y="256"/>
                  </a:lnTo>
                  <a:lnTo>
                    <a:pt x="25" y="221"/>
                  </a:lnTo>
                  <a:lnTo>
                    <a:pt x="35" y="183"/>
                  </a:lnTo>
                  <a:lnTo>
                    <a:pt x="49" y="148"/>
                  </a:lnTo>
                  <a:lnTo>
                    <a:pt x="62" y="113"/>
                  </a:lnTo>
                  <a:lnTo>
                    <a:pt x="78" y="78"/>
                  </a:lnTo>
                  <a:lnTo>
                    <a:pt x="97" y="43"/>
                  </a:lnTo>
                  <a:lnTo>
                    <a:pt x="119" y="8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59" y="8"/>
                  </a:lnTo>
                  <a:lnTo>
                    <a:pt x="191" y="16"/>
                  </a:lnTo>
                  <a:lnTo>
                    <a:pt x="224" y="22"/>
                  </a:lnTo>
                  <a:lnTo>
                    <a:pt x="256" y="25"/>
                  </a:lnTo>
                  <a:lnTo>
                    <a:pt x="288" y="27"/>
                  </a:lnTo>
                  <a:lnTo>
                    <a:pt x="320" y="25"/>
                  </a:lnTo>
                  <a:lnTo>
                    <a:pt x="353" y="22"/>
                  </a:lnTo>
                  <a:lnTo>
                    <a:pt x="385" y="16"/>
                  </a:lnTo>
                  <a:lnTo>
                    <a:pt x="417" y="11"/>
                  </a:lnTo>
                  <a:lnTo>
                    <a:pt x="447" y="0"/>
                  </a:lnTo>
                  <a:lnTo>
                    <a:pt x="455" y="0"/>
                  </a:lnTo>
                  <a:lnTo>
                    <a:pt x="460" y="0"/>
                  </a:lnTo>
                  <a:lnTo>
                    <a:pt x="466" y="0"/>
                  </a:lnTo>
                  <a:lnTo>
                    <a:pt x="498" y="11"/>
                  </a:lnTo>
                  <a:lnTo>
                    <a:pt x="530" y="16"/>
                  </a:lnTo>
                  <a:lnTo>
                    <a:pt x="562" y="22"/>
                  </a:lnTo>
                  <a:lnTo>
                    <a:pt x="595" y="25"/>
                  </a:lnTo>
                  <a:lnTo>
                    <a:pt x="627" y="27"/>
                  </a:lnTo>
                  <a:lnTo>
                    <a:pt x="659" y="25"/>
                  </a:lnTo>
                  <a:lnTo>
                    <a:pt x="691" y="22"/>
                  </a:lnTo>
                  <a:lnTo>
                    <a:pt x="724" y="16"/>
                  </a:lnTo>
                  <a:lnTo>
                    <a:pt x="756" y="8"/>
                  </a:lnTo>
                  <a:lnTo>
                    <a:pt x="7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EB4C9965-8D85-4D3D-9D74-0B1288D91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" y="175"/>
              <a:ext cx="764" cy="860"/>
            </a:xfrm>
            <a:custGeom>
              <a:avLst/>
              <a:gdLst>
                <a:gd name="T0" fmla="*/ 659 w 764"/>
                <a:gd name="T1" fmla="*/ 0 h 860"/>
                <a:gd name="T2" fmla="*/ 659 w 764"/>
                <a:gd name="T3" fmla="*/ 0 h 860"/>
                <a:gd name="T4" fmla="*/ 661 w 764"/>
                <a:gd name="T5" fmla="*/ 3 h 860"/>
                <a:gd name="T6" fmla="*/ 691 w 764"/>
                <a:gd name="T7" fmla="*/ 51 h 860"/>
                <a:gd name="T8" fmla="*/ 715 w 764"/>
                <a:gd name="T9" fmla="*/ 100 h 860"/>
                <a:gd name="T10" fmla="*/ 734 w 764"/>
                <a:gd name="T11" fmla="*/ 151 h 860"/>
                <a:gd name="T12" fmla="*/ 750 w 764"/>
                <a:gd name="T13" fmla="*/ 202 h 860"/>
                <a:gd name="T14" fmla="*/ 758 w 764"/>
                <a:gd name="T15" fmla="*/ 256 h 860"/>
                <a:gd name="T16" fmla="*/ 764 w 764"/>
                <a:gd name="T17" fmla="*/ 309 h 860"/>
                <a:gd name="T18" fmla="*/ 761 w 764"/>
                <a:gd name="T19" fmla="*/ 366 h 860"/>
                <a:gd name="T20" fmla="*/ 756 w 764"/>
                <a:gd name="T21" fmla="*/ 422 h 860"/>
                <a:gd name="T22" fmla="*/ 745 w 764"/>
                <a:gd name="T23" fmla="*/ 473 h 860"/>
                <a:gd name="T24" fmla="*/ 731 w 764"/>
                <a:gd name="T25" fmla="*/ 524 h 860"/>
                <a:gd name="T26" fmla="*/ 710 w 764"/>
                <a:gd name="T27" fmla="*/ 572 h 860"/>
                <a:gd name="T28" fmla="*/ 686 w 764"/>
                <a:gd name="T29" fmla="*/ 621 h 860"/>
                <a:gd name="T30" fmla="*/ 659 w 764"/>
                <a:gd name="T31" fmla="*/ 666 h 860"/>
                <a:gd name="T32" fmla="*/ 629 w 764"/>
                <a:gd name="T33" fmla="*/ 701 h 860"/>
                <a:gd name="T34" fmla="*/ 605 w 764"/>
                <a:gd name="T35" fmla="*/ 728 h 860"/>
                <a:gd name="T36" fmla="*/ 570 w 764"/>
                <a:gd name="T37" fmla="*/ 760 h 860"/>
                <a:gd name="T38" fmla="*/ 535 w 764"/>
                <a:gd name="T39" fmla="*/ 787 h 860"/>
                <a:gd name="T40" fmla="*/ 495 w 764"/>
                <a:gd name="T41" fmla="*/ 812 h 860"/>
                <a:gd name="T42" fmla="*/ 454 w 764"/>
                <a:gd name="T43" fmla="*/ 833 h 860"/>
                <a:gd name="T44" fmla="*/ 411 w 764"/>
                <a:gd name="T45" fmla="*/ 852 h 860"/>
                <a:gd name="T46" fmla="*/ 385 w 764"/>
                <a:gd name="T47" fmla="*/ 860 h 860"/>
                <a:gd name="T48" fmla="*/ 376 w 764"/>
                <a:gd name="T49" fmla="*/ 857 h 860"/>
                <a:gd name="T50" fmla="*/ 344 w 764"/>
                <a:gd name="T51" fmla="*/ 846 h 860"/>
                <a:gd name="T52" fmla="*/ 293 w 764"/>
                <a:gd name="T53" fmla="*/ 825 h 860"/>
                <a:gd name="T54" fmla="*/ 247 w 764"/>
                <a:gd name="T55" fmla="*/ 801 h 860"/>
                <a:gd name="T56" fmla="*/ 204 w 764"/>
                <a:gd name="T57" fmla="*/ 771 h 860"/>
                <a:gd name="T58" fmla="*/ 167 w 764"/>
                <a:gd name="T59" fmla="*/ 736 h 860"/>
                <a:gd name="T60" fmla="*/ 132 w 764"/>
                <a:gd name="T61" fmla="*/ 701 h 860"/>
                <a:gd name="T62" fmla="*/ 100 w 764"/>
                <a:gd name="T63" fmla="*/ 658 h 860"/>
                <a:gd name="T64" fmla="*/ 73 w 764"/>
                <a:gd name="T65" fmla="*/ 615 h 860"/>
                <a:gd name="T66" fmla="*/ 48 w 764"/>
                <a:gd name="T67" fmla="*/ 567 h 860"/>
                <a:gd name="T68" fmla="*/ 30 w 764"/>
                <a:gd name="T69" fmla="*/ 516 h 860"/>
                <a:gd name="T70" fmla="*/ 13 w 764"/>
                <a:gd name="T71" fmla="*/ 452 h 860"/>
                <a:gd name="T72" fmla="*/ 3 w 764"/>
                <a:gd name="T73" fmla="*/ 390 h 860"/>
                <a:gd name="T74" fmla="*/ 0 w 764"/>
                <a:gd name="T75" fmla="*/ 328 h 860"/>
                <a:gd name="T76" fmla="*/ 3 w 764"/>
                <a:gd name="T77" fmla="*/ 269 h 860"/>
                <a:gd name="T78" fmla="*/ 13 w 764"/>
                <a:gd name="T79" fmla="*/ 210 h 860"/>
                <a:gd name="T80" fmla="*/ 30 w 764"/>
                <a:gd name="T81" fmla="*/ 151 h 860"/>
                <a:gd name="T82" fmla="*/ 51 w 764"/>
                <a:gd name="T83" fmla="*/ 92 h 860"/>
                <a:gd name="T84" fmla="*/ 81 w 764"/>
                <a:gd name="T85" fmla="*/ 35 h 860"/>
                <a:gd name="T86" fmla="*/ 102 w 764"/>
                <a:gd name="T87" fmla="*/ 0 h 860"/>
                <a:gd name="T88" fmla="*/ 105 w 764"/>
                <a:gd name="T89" fmla="*/ 0 h 860"/>
                <a:gd name="T90" fmla="*/ 132 w 764"/>
                <a:gd name="T91" fmla="*/ 6 h 860"/>
                <a:gd name="T92" fmla="*/ 186 w 764"/>
                <a:gd name="T93" fmla="*/ 17 h 860"/>
                <a:gd name="T94" fmla="*/ 239 w 764"/>
                <a:gd name="T95" fmla="*/ 22 h 860"/>
                <a:gd name="T96" fmla="*/ 293 w 764"/>
                <a:gd name="T97" fmla="*/ 19 h 860"/>
                <a:gd name="T98" fmla="*/ 347 w 764"/>
                <a:gd name="T99" fmla="*/ 8 h 860"/>
                <a:gd name="T100" fmla="*/ 379 w 764"/>
                <a:gd name="T101" fmla="*/ 0 h 860"/>
                <a:gd name="T102" fmla="*/ 390 w 764"/>
                <a:gd name="T103" fmla="*/ 0 h 860"/>
                <a:gd name="T104" fmla="*/ 444 w 764"/>
                <a:gd name="T105" fmla="*/ 14 h 860"/>
                <a:gd name="T106" fmla="*/ 495 w 764"/>
                <a:gd name="T107" fmla="*/ 22 h 860"/>
                <a:gd name="T108" fmla="*/ 549 w 764"/>
                <a:gd name="T109" fmla="*/ 19 h 860"/>
                <a:gd name="T110" fmla="*/ 602 w 764"/>
                <a:gd name="T111" fmla="*/ 14 h 860"/>
                <a:gd name="T112" fmla="*/ 656 w 764"/>
                <a:gd name="T11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4" h="860">
                  <a:moveTo>
                    <a:pt x="656" y="0"/>
                  </a:moveTo>
                  <a:lnTo>
                    <a:pt x="659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61" y="3"/>
                  </a:lnTo>
                  <a:lnTo>
                    <a:pt x="661" y="3"/>
                  </a:lnTo>
                  <a:lnTo>
                    <a:pt x="675" y="27"/>
                  </a:lnTo>
                  <a:lnTo>
                    <a:pt x="691" y="51"/>
                  </a:lnTo>
                  <a:lnTo>
                    <a:pt x="702" y="76"/>
                  </a:lnTo>
                  <a:lnTo>
                    <a:pt x="715" y="100"/>
                  </a:lnTo>
                  <a:lnTo>
                    <a:pt x="726" y="124"/>
                  </a:lnTo>
                  <a:lnTo>
                    <a:pt x="734" y="151"/>
                  </a:lnTo>
                  <a:lnTo>
                    <a:pt x="742" y="178"/>
                  </a:lnTo>
                  <a:lnTo>
                    <a:pt x="750" y="202"/>
                  </a:lnTo>
                  <a:lnTo>
                    <a:pt x="756" y="229"/>
                  </a:lnTo>
                  <a:lnTo>
                    <a:pt x="758" y="256"/>
                  </a:lnTo>
                  <a:lnTo>
                    <a:pt x="761" y="282"/>
                  </a:lnTo>
                  <a:lnTo>
                    <a:pt x="764" y="309"/>
                  </a:lnTo>
                  <a:lnTo>
                    <a:pt x="764" y="339"/>
                  </a:lnTo>
                  <a:lnTo>
                    <a:pt x="761" y="366"/>
                  </a:lnTo>
                  <a:lnTo>
                    <a:pt x="758" y="393"/>
                  </a:lnTo>
                  <a:lnTo>
                    <a:pt x="756" y="422"/>
                  </a:lnTo>
                  <a:lnTo>
                    <a:pt x="750" y="446"/>
                  </a:lnTo>
                  <a:lnTo>
                    <a:pt x="745" y="473"/>
                  </a:lnTo>
                  <a:lnTo>
                    <a:pt x="739" y="500"/>
                  </a:lnTo>
                  <a:lnTo>
                    <a:pt x="731" y="524"/>
                  </a:lnTo>
                  <a:lnTo>
                    <a:pt x="721" y="548"/>
                  </a:lnTo>
                  <a:lnTo>
                    <a:pt x="710" y="572"/>
                  </a:lnTo>
                  <a:lnTo>
                    <a:pt x="699" y="597"/>
                  </a:lnTo>
                  <a:lnTo>
                    <a:pt x="686" y="621"/>
                  </a:lnTo>
                  <a:lnTo>
                    <a:pt x="672" y="642"/>
                  </a:lnTo>
                  <a:lnTo>
                    <a:pt x="659" y="666"/>
                  </a:lnTo>
                  <a:lnTo>
                    <a:pt x="640" y="688"/>
                  </a:lnTo>
                  <a:lnTo>
                    <a:pt x="629" y="701"/>
                  </a:lnTo>
                  <a:lnTo>
                    <a:pt x="618" y="715"/>
                  </a:lnTo>
                  <a:lnTo>
                    <a:pt x="605" y="728"/>
                  </a:lnTo>
                  <a:lnTo>
                    <a:pt x="589" y="744"/>
                  </a:lnTo>
                  <a:lnTo>
                    <a:pt x="570" y="760"/>
                  </a:lnTo>
                  <a:lnTo>
                    <a:pt x="554" y="774"/>
                  </a:lnTo>
                  <a:lnTo>
                    <a:pt x="535" y="787"/>
                  </a:lnTo>
                  <a:lnTo>
                    <a:pt x="516" y="801"/>
                  </a:lnTo>
                  <a:lnTo>
                    <a:pt x="495" y="812"/>
                  </a:lnTo>
                  <a:lnTo>
                    <a:pt x="476" y="822"/>
                  </a:lnTo>
                  <a:lnTo>
                    <a:pt x="454" y="833"/>
                  </a:lnTo>
                  <a:lnTo>
                    <a:pt x="433" y="841"/>
                  </a:lnTo>
                  <a:lnTo>
                    <a:pt x="411" y="852"/>
                  </a:lnTo>
                  <a:lnTo>
                    <a:pt x="390" y="857"/>
                  </a:lnTo>
                  <a:lnTo>
                    <a:pt x="385" y="860"/>
                  </a:lnTo>
                  <a:lnTo>
                    <a:pt x="379" y="860"/>
                  </a:lnTo>
                  <a:lnTo>
                    <a:pt x="376" y="857"/>
                  </a:lnTo>
                  <a:lnTo>
                    <a:pt x="371" y="857"/>
                  </a:lnTo>
                  <a:lnTo>
                    <a:pt x="344" y="846"/>
                  </a:lnTo>
                  <a:lnTo>
                    <a:pt x="317" y="838"/>
                  </a:lnTo>
                  <a:lnTo>
                    <a:pt x="293" y="825"/>
                  </a:lnTo>
                  <a:lnTo>
                    <a:pt x="269" y="814"/>
                  </a:lnTo>
                  <a:lnTo>
                    <a:pt x="247" y="801"/>
                  </a:lnTo>
                  <a:lnTo>
                    <a:pt x="226" y="787"/>
                  </a:lnTo>
                  <a:lnTo>
                    <a:pt x="204" y="771"/>
                  </a:lnTo>
                  <a:lnTo>
                    <a:pt x="186" y="755"/>
                  </a:lnTo>
                  <a:lnTo>
                    <a:pt x="167" y="736"/>
                  </a:lnTo>
                  <a:lnTo>
                    <a:pt x="148" y="720"/>
                  </a:lnTo>
                  <a:lnTo>
                    <a:pt x="132" y="701"/>
                  </a:lnTo>
                  <a:lnTo>
                    <a:pt x="116" y="680"/>
                  </a:lnTo>
                  <a:lnTo>
                    <a:pt x="100" y="658"/>
                  </a:lnTo>
                  <a:lnTo>
                    <a:pt x="86" y="637"/>
                  </a:lnTo>
                  <a:lnTo>
                    <a:pt x="73" y="615"/>
                  </a:lnTo>
                  <a:lnTo>
                    <a:pt x="62" y="591"/>
                  </a:lnTo>
                  <a:lnTo>
                    <a:pt x="48" y="567"/>
                  </a:lnTo>
                  <a:lnTo>
                    <a:pt x="40" y="543"/>
                  </a:lnTo>
                  <a:lnTo>
                    <a:pt x="30" y="516"/>
                  </a:lnTo>
                  <a:lnTo>
                    <a:pt x="22" y="484"/>
                  </a:lnTo>
                  <a:lnTo>
                    <a:pt x="13" y="452"/>
                  </a:lnTo>
                  <a:lnTo>
                    <a:pt x="8" y="422"/>
                  </a:lnTo>
                  <a:lnTo>
                    <a:pt x="3" y="390"/>
                  </a:lnTo>
                  <a:lnTo>
                    <a:pt x="0" y="360"/>
                  </a:lnTo>
                  <a:lnTo>
                    <a:pt x="0" y="328"/>
                  </a:lnTo>
                  <a:lnTo>
                    <a:pt x="0" y="299"/>
                  </a:lnTo>
                  <a:lnTo>
                    <a:pt x="3" y="269"/>
                  </a:lnTo>
                  <a:lnTo>
                    <a:pt x="5" y="239"/>
                  </a:lnTo>
                  <a:lnTo>
                    <a:pt x="13" y="210"/>
                  </a:lnTo>
                  <a:lnTo>
                    <a:pt x="19" y="180"/>
                  </a:lnTo>
                  <a:lnTo>
                    <a:pt x="30" y="151"/>
                  </a:lnTo>
                  <a:lnTo>
                    <a:pt x="40" y="121"/>
                  </a:lnTo>
                  <a:lnTo>
                    <a:pt x="51" y="92"/>
                  </a:lnTo>
                  <a:lnTo>
                    <a:pt x="67" y="65"/>
                  </a:lnTo>
                  <a:lnTo>
                    <a:pt x="81" y="35"/>
                  </a:lnTo>
                  <a:lnTo>
                    <a:pt x="100" y="6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32" y="6"/>
                  </a:lnTo>
                  <a:lnTo>
                    <a:pt x="159" y="14"/>
                  </a:lnTo>
                  <a:lnTo>
                    <a:pt x="186" y="17"/>
                  </a:lnTo>
                  <a:lnTo>
                    <a:pt x="212" y="19"/>
                  </a:lnTo>
                  <a:lnTo>
                    <a:pt x="239" y="22"/>
                  </a:lnTo>
                  <a:lnTo>
                    <a:pt x="266" y="22"/>
                  </a:lnTo>
                  <a:lnTo>
                    <a:pt x="293" y="19"/>
                  </a:lnTo>
                  <a:lnTo>
                    <a:pt x="320" y="14"/>
                  </a:lnTo>
                  <a:lnTo>
                    <a:pt x="347" y="8"/>
                  </a:lnTo>
                  <a:lnTo>
                    <a:pt x="374" y="0"/>
                  </a:lnTo>
                  <a:lnTo>
                    <a:pt x="379" y="0"/>
                  </a:lnTo>
                  <a:lnTo>
                    <a:pt x="385" y="0"/>
                  </a:lnTo>
                  <a:lnTo>
                    <a:pt x="390" y="0"/>
                  </a:lnTo>
                  <a:lnTo>
                    <a:pt x="417" y="8"/>
                  </a:lnTo>
                  <a:lnTo>
                    <a:pt x="444" y="14"/>
                  </a:lnTo>
                  <a:lnTo>
                    <a:pt x="471" y="19"/>
                  </a:lnTo>
                  <a:lnTo>
                    <a:pt x="495" y="22"/>
                  </a:lnTo>
                  <a:lnTo>
                    <a:pt x="522" y="22"/>
                  </a:lnTo>
                  <a:lnTo>
                    <a:pt x="549" y="19"/>
                  </a:lnTo>
                  <a:lnTo>
                    <a:pt x="575" y="17"/>
                  </a:lnTo>
                  <a:lnTo>
                    <a:pt x="602" y="14"/>
                  </a:lnTo>
                  <a:lnTo>
                    <a:pt x="629" y="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6092CEAF-7583-4928-8636-5885123B3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" y="175"/>
              <a:ext cx="764" cy="860"/>
            </a:xfrm>
            <a:custGeom>
              <a:avLst/>
              <a:gdLst>
                <a:gd name="T0" fmla="*/ 659 w 764"/>
                <a:gd name="T1" fmla="*/ 0 h 860"/>
                <a:gd name="T2" fmla="*/ 659 w 764"/>
                <a:gd name="T3" fmla="*/ 0 h 860"/>
                <a:gd name="T4" fmla="*/ 661 w 764"/>
                <a:gd name="T5" fmla="*/ 3 h 860"/>
                <a:gd name="T6" fmla="*/ 691 w 764"/>
                <a:gd name="T7" fmla="*/ 51 h 860"/>
                <a:gd name="T8" fmla="*/ 715 w 764"/>
                <a:gd name="T9" fmla="*/ 100 h 860"/>
                <a:gd name="T10" fmla="*/ 734 w 764"/>
                <a:gd name="T11" fmla="*/ 151 h 860"/>
                <a:gd name="T12" fmla="*/ 750 w 764"/>
                <a:gd name="T13" fmla="*/ 202 h 860"/>
                <a:gd name="T14" fmla="*/ 758 w 764"/>
                <a:gd name="T15" fmla="*/ 256 h 860"/>
                <a:gd name="T16" fmla="*/ 764 w 764"/>
                <a:gd name="T17" fmla="*/ 309 h 860"/>
                <a:gd name="T18" fmla="*/ 761 w 764"/>
                <a:gd name="T19" fmla="*/ 366 h 860"/>
                <a:gd name="T20" fmla="*/ 756 w 764"/>
                <a:gd name="T21" fmla="*/ 422 h 860"/>
                <a:gd name="T22" fmla="*/ 745 w 764"/>
                <a:gd name="T23" fmla="*/ 473 h 860"/>
                <a:gd name="T24" fmla="*/ 731 w 764"/>
                <a:gd name="T25" fmla="*/ 524 h 860"/>
                <a:gd name="T26" fmla="*/ 710 w 764"/>
                <a:gd name="T27" fmla="*/ 572 h 860"/>
                <a:gd name="T28" fmla="*/ 686 w 764"/>
                <a:gd name="T29" fmla="*/ 621 h 860"/>
                <a:gd name="T30" fmla="*/ 659 w 764"/>
                <a:gd name="T31" fmla="*/ 666 h 860"/>
                <a:gd name="T32" fmla="*/ 629 w 764"/>
                <a:gd name="T33" fmla="*/ 701 h 860"/>
                <a:gd name="T34" fmla="*/ 605 w 764"/>
                <a:gd name="T35" fmla="*/ 728 h 860"/>
                <a:gd name="T36" fmla="*/ 570 w 764"/>
                <a:gd name="T37" fmla="*/ 760 h 860"/>
                <a:gd name="T38" fmla="*/ 535 w 764"/>
                <a:gd name="T39" fmla="*/ 787 h 860"/>
                <a:gd name="T40" fmla="*/ 495 w 764"/>
                <a:gd name="T41" fmla="*/ 812 h 860"/>
                <a:gd name="T42" fmla="*/ 454 w 764"/>
                <a:gd name="T43" fmla="*/ 833 h 860"/>
                <a:gd name="T44" fmla="*/ 411 w 764"/>
                <a:gd name="T45" fmla="*/ 852 h 860"/>
                <a:gd name="T46" fmla="*/ 385 w 764"/>
                <a:gd name="T47" fmla="*/ 860 h 860"/>
                <a:gd name="T48" fmla="*/ 376 w 764"/>
                <a:gd name="T49" fmla="*/ 857 h 860"/>
                <a:gd name="T50" fmla="*/ 344 w 764"/>
                <a:gd name="T51" fmla="*/ 846 h 860"/>
                <a:gd name="T52" fmla="*/ 293 w 764"/>
                <a:gd name="T53" fmla="*/ 825 h 860"/>
                <a:gd name="T54" fmla="*/ 247 w 764"/>
                <a:gd name="T55" fmla="*/ 801 h 860"/>
                <a:gd name="T56" fmla="*/ 204 w 764"/>
                <a:gd name="T57" fmla="*/ 771 h 860"/>
                <a:gd name="T58" fmla="*/ 167 w 764"/>
                <a:gd name="T59" fmla="*/ 736 h 860"/>
                <a:gd name="T60" fmla="*/ 132 w 764"/>
                <a:gd name="T61" fmla="*/ 701 h 860"/>
                <a:gd name="T62" fmla="*/ 100 w 764"/>
                <a:gd name="T63" fmla="*/ 658 h 860"/>
                <a:gd name="T64" fmla="*/ 73 w 764"/>
                <a:gd name="T65" fmla="*/ 615 h 860"/>
                <a:gd name="T66" fmla="*/ 48 w 764"/>
                <a:gd name="T67" fmla="*/ 567 h 860"/>
                <a:gd name="T68" fmla="*/ 30 w 764"/>
                <a:gd name="T69" fmla="*/ 516 h 860"/>
                <a:gd name="T70" fmla="*/ 13 w 764"/>
                <a:gd name="T71" fmla="*/ 452 h 860"/>
                <a:gd name="T72" fmla="*/ 3 w 764"/>
                <a:gd name="T73" fmla="*/ 390 h 860"/>
                <a:gd name="T74" fmla="*/ 0 w 764"/>
                <a:gd name="T75" fmla="*/ 328 h 860"/>
                <a:gd name="T76" fmla="*/ 3 w 764"/>
                <a:gd name="T77" fmla="*/ 269 h 860"/>
                <a:gd name="T78" fmla="*/ 13 w 764"/>
                <a:gd name="T79" fmla="*/ 210 h 860"/>
                <a:gd name="T80" fmla="*/ 30 w 764"/>
                <a:gd name="T81" fmla="*/ 151 h 860"/>
                <a:gd name="T82" fmla="*/ 51 w 764"/>
                <a:gd name="T83" fmla="*/ 92 h 860"/>
                <a:gd name="T84" fmla="*/ 81 w 764"/>
                <a:gd name="T85" fmla="*/ 35 h 860"/>
                <a:gd name="T86" fmla="*/ 102 w 764"/>
                <a:gd name="T87" fmla="*/ 0 h 860"/>
                <a:gd name="T88" fmla="*/ 105 w 764"/>
                <a:gd name="T89" fmla="*/ 0 h 860"/>
                <a:gd name="T90" fmla="*/ 132 w 764"/>
                <a:gd name="T91" fmla="*/ 6 h 860"/>
                <a:gd name="T92" fmla="*/ 186 w 764"/>
                <a:gd name="T93" fmla="*/ 17 h 860"/>
                <a:gd name="T94" fmla="*/ 239 w 764"/>
                <a:gd name="T95" fmla="*/ 22 h 860"/>
                <a:gd name="T96" fmla="*/ 293 w 764"/>
                <a:gd name="T97" fmla="*/ 19 h 860"/>
                <a:gd name="T98" fmla="*/ 347 w 764"/>
                <a:gd name="T99" fmla="*/ 8 h 860"/>
                <a:gd name="T100" fmla="*/ 379 w 764"/>
                <a:gd name="T101" fmla="*/ 0 h 860"/>
                <a:gd name="T102" fmla="*/ 390 w 764"/>
                <a:gd name="T103" fmla="*/ 0 h 860"/>
                <a:gd name="T104" fmla="*/ 444 w 764"/>
                <a:gd name="T105" fmla="*/ 14 h 860"/>
                <a:gd name="T106" fmla="*/ 495 w 764"/>
                <a:gd name="T107" fmla="*/ 22 h 860"/>
                <a:gd name="T108" fmla="*/ 549 w 764"/>
                <a:gd name="T109" fmla="*/ 19 h 860"/>
                <a:gd name="T110" fmla="*/ 602 w 764"/>
                <a:gd name="T111" fmla="*/ 14 h 860"/>
                <a:gd name="T112" fmla="*/ 656 w 764"/>
                <a:gd name="T11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4" h="860">
                  <a:moveTo>
                    <a:pt x="656" y="0"/>
                  </a:moveTo>
                  <a:lnTo>
                    <a:pt x="659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61" y="3"/>
                  </a:lnTo>
                  <a:lnTo>
                    <a:pt x="661" y="3"/>
                  </a:lnTo>
                  <a:lnTo>
                    <a:pt x="675" y="27"/>
                  </a:lnTo>
                  <a:lnTo>
                    <a:pt x="691" y="51"/>
                  </a:lnTo>
                  <a:lnTo>
                    <a:pt x="702" y="76"/>
                  </a:lnTo>
                  <a:lnTo>
                    <a:pt x="715" y="100"/>
                  </a:lnTo>
                  <a:lnTo>
                    <a:pt x="726" y="124"/>
                  </a:lnTo>
                  <a:lnTo>
                    <a:pt x="734" y="151"/>
                  </a:lnTo>
                  <a:lnTo>
                    <a:pt x="742" y="178"/>
                  </a:lnTo>
                  <a:lnTo>
                    <a:pt x="750" y="202"/>
                  </a:lnTo>
                  <a:lnTo>
                    <a:pt x="756" y="229"/>
                  </a:lnTo>
                  <a:lnTo>
                    <a:pt x="758" y="256"/>
                  </a:lnTo>
                  <a:lnTo>
                    <a:pt x="761" y="282"/>
                  </a:lnTo>
                  <a:lnTo>
                    <a:pt x="764" y="309"/>
                  </a:lnTo>
                  <a:lnTo>
                    <a:pt x="764" y="339"/>
                  </a:lnTo>
                  <a:lnTo>
                    <a:pt x="761" y="366"/>
                  </a:lnTo>
                  <a:lnTo>
                    <a:pt x="758" y="393"/>
                  </a:lnTo>
                  <a:lnTo>
                    <a:pt x="756" y="422"/>
                  </a:lnTo>
                  <a:lnTo>
                    <a:pt x="750" y="446"/>
                  </a:lnTo>
                  <a:lnTo>
                    <a:pt x="745" y="473"/>
                  </a:lnTo>
                  <a:lnTo>
                    <a:pt x="739" y="500"/>
                  </a:lnTo>
                  <a:lnTo>
                    <a:pt x="731" y="524"/>
                  </a:lnTo>
                  <a:lnTo>
                    <a:pt x="721" y="548"/>
                  </a:lnTo>
                  <a:lnTo>
                    <a:pt x="710" y="572"/>
                  </a:lnTo>
                  <a:lnTo>
                    <a:pt x="699" y="597"/>
                  </a:lnTo>
                  <a:lnTo>
                    <a:pt x="686" y="621"/>
                  </a:lnTo>
                  <a:lnTo>
                    <a:pt x="672" y="642"/>
                  </a:lnTo>
                  <a:lnTo>
                    <a:pt x="659" y="666"/>
                  </a:lnTo>
                  <a:lnTo>
                    <a:pt x="640" y="688"/>
                  </a:lnTo>
                  <a:lnTo>
                    <a:pt x="629" y="701"/>
                  </a:lnTo>
                  <a:lnTo>
                    <a:pt x="618" y="715"/>
                  </a:lnTo>
                  <a:lnTo>
                    <a:pt x="605" y="728"/>
                  </a:lnTo>
                  <a:lnTo>
                    <a:pt x="589" y="744"/>
                  </a:lnTo>
                  <a:lnTo>
                    <a:pt x="570" y="760"/>
                  </a:lnTo>
                  <a:lnTo>
                    <a:pt x="554" y="774"/>
                  </a:lnTo>
                  <a:lnTo>
                    <a:pt x="535" y="787"/>
                  </a:lnTo>
                  <a:lnTo>
                    <a:pt x="516" y="801"/>
                  </a:lnTo>
                  <a:lnTo>
                    <a:pt x="495" y="812"/>
                  </a:lnTo>
                  <a:lnTo>
                    <a:pt x="476" y="822"/>
                  </a:lnTo>
                  <a:lnTo>
                    <a:pt x="454" y="833"/>
                  </a:lnTo>
                  <a:lnTo>
                    <a:pt x="433" y="841"/>
                  </a:lnTo>
                  <a:lnTo>
                    <a:pt x="411" y="852"/>
                  </a:lnTo>
                  <a:lnTo>
                    <a:pt x="390" y="857"/>
                  </a:lnTo>
                  <a:lnTo>
                    <a:pt x="385" y="860"/>
                  </a:lnTo>
                  <a:lnTo>
                    <a:pt x="379" y="860"/>
                  </a:lnTo>
                  <a:lnTo>
                    <a:pt x="376" y="857"/>
                  </a:lnTo>
                  <a:lnTo>
                    <a:pt x="371" y="857"/>
                  </a:lnTo>
                  <a:lnTo>
                    <a:pt x="344" y="846"/>
                  </a:lnTo>
                  <a:lnTo>
                    <a:pt x="317" y="838"/>
                  </a:lnTo>
                  <a:lnTo>
                    <a:pt x="293" y="825"/>
                  </a:lnTo>
                  <a:lnTo>
                    <a:pt x="269" y="814"/>
                  </a:lnTo>
                  <a:lnTo>
                    <a:pt x="247" y="801"/>
                  </a:lnTo>
                  <a:lnTo>
                    <a:pt x="226" y="787"/>
                  </a:lnTo>
                  <a:lnTo>
                    <a:pt x="204" y="771"/>
                  </a:lnTo>
                  <a:lnTo>
                    <a:pt x="186" y="755"/>
                  </a:lnTo>
                  <a:lnTo>
                    <a:pt x="167" y="736"/>
                  </a:lnTo>
                  <a:lnTo>
                    <a:pt x="148" y="720"/>
                  </a:lnTo>
                  <a:lnTo>
                    <a:pt x="132" y="701"/>
                  </a:lnTo>
                  <a:lnTo>
                    <a:pt x="116" y="680"/>
                  </a:lnTo>
                  <a:lnTo>
                    <a:pt x="100" y="658"/>
                  </a:lnTo>
                  <a:lnTo>
                    <a:pt x="86" y="637"/>
                  </a:lnTo>
                  <a:lnTo>
                    <a:pt x="73" y="615"/>
                  </a:lnTo>
                  <a:lnTo>
                    <a:pt x="62" y="591"/>
                  </a:lnTo>
                  <a:lnTo>
                    <a:pt x="48" y="567"/>
                  </a:lnTo>
                  <a:lnTo>
                    <a:pt x="40" y="543"/>
                  </a:lnTo>
                  <a:lnTo>
                    <a:pt x="30" y="516"/>
                  </a:lnTo>
                  <a:lnTo>
                    <a:pt x="22" y="484"/>
                  </a:lnTo>
                  <a:lnTo>
                    <a:pt x="13" y="452"/>
                  </a:lnTo>
                  <a:lnTo>
                    <a:pt x="8" y="422"/>
                  </a:lnTo>
                  <a:lnTo>
                    <a:pt x="3" y="390"/>
                  </a:lnTo>
                  <a:lnTo>
                    <a:pt x="0" y="360"/>
                  </a:lnTo>
                  <a:lnTo>
                    <a:pt x="0" y="328"/>
                  </a:lnTo>
                  <a:lnTo>
                    <a:pt x="0" y="299"/>
                  </a:lnTo>
                  <a:lnTo>
                    <a:pt x="3" y="269"/>
                  </a:lnTo>
                  <a:lnTo>
                    <a:pt x="5" y="239"/>
                  </a:lnTo>
                  <a:lnTo>
                    <a:pt x="13" y="210"/>
                  </a:lnTo>
                  <a:lnTo>
                    <a:pt x="19" y="180"/>
                  </a:lnTo>
                  <a:lnTo>
                    <a:pt x="30" y="151"/>
                  </a:lnTo>
                  <a:lnTo>
                    <a:pt x="40" y="121"/>
                  </a:lnTo>
                  <a:lnTo>
                    <a:pt x="51" y="92"/>
                  </a:lnTo>
                  <a:lnTo>
                    <a:pt x="67" y="65"/>
                  </a:lnTo>
                  <a:lnTo>
                    <a:pt x="81" y="35"/>
                  </a:lnTo>
                  <a:lnTo>
                    <a:pt x="100" y="6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32" y="6"/>
                  </a:lnTo>
                  <a:lnTo>
                    <a:pt x="159" y="14"/>
                  </a:lnTo>
                  <a:lnTo>
                    <a:pt x="186" y="17"/>
                  </a:lnTo>
                  <a:lnTo>
                    <a:pt x="212" y="19"/>
                  </a:lnTo>
                  <a:lnTo>
                    <a:pt x="239" y="22"/>
                  </a:lnTo>
                  <a:lnTo>
                    <a:pt x="266" y="22"/>
                  </a:lnTo>
                  <a:lnTo>
                    <a:pt x="293" y="19"/>
                  </a:lnTo>
                  <a:lnTo>
                    <a:pt x="320" y="14"/>
                  </a:lnTo>
                  <a:lnTo>
                    <a:pt x="347" y="8"/>
                  </a:lnTo>
                  <a:lnTo>
                    <a:pt x="374" y="0"/>
                  </a:lnTo>
                  <a:lnTo>
                    <a:pt x="379" y="0"/>
                  </a:lnTo>
                  <a:lnTo>
                    <a:pt x="385" y="0"/>
                  </a:lnTo>
                  <a:lnTo>
                    <a:pt x="390" y="0"/>
                  </a:lnTo>
                  <a:lnTo>
                    <a:pt x="417" y="8"/>
                  </a:lnTo>
                  <a:lnTo>
                    <a:pt x="444" y="14"/>
                  </a:lnTo>
                  <a:lnTo>
                    <a:pt x="471" y="19"/>
                  </a:lnTo>
                  <a:lnTo>
                    <a:pt x="495" y="22"/>
                  </a:lnTo>
                  <a:lnTo>
                    <a:pt x="522" y="22"/>
                  </a:lnTo>
                  <a:lnTo>
                    <a:pt x="549" y="19"/>
                  </a:lnTo>
                  <a:lnTo>
                    <a:pt x="575" y="17"/>
                  </a:lnTo>
                  <a:lnTo>
                    <a:pt x="602" y="14"/>
                  </a:lnTo>
                  <a:lnTo>
                    <a:pt x="629" y="6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D1581EA1-D798-4DA0-A7B1-2174CCB16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" y="157"/>
              <a:ext cx="796" cy="894"/>
            </a:xfrm>
            <a:custGeom>
              <a:avLst/>
              <a:gdLst>
                <a:gd name="T0" fmla="*/ 248 w 296"/>
                <a:gd name="T1" fmla="*/ 12 h 333"/>
                <a:gd name="T2" fmla="*/ 252 w 296"/>
                <a:gd name="T3" fmla="*/ 20 h 333"/>
                <a:gd name="T4" fmla="*/ 276 w 296"/>
                <a:gd name="T5" fmla="*/ 74 h 333"/>
                <a:gd name="T6" fmla="*/ 284 w 296"/>
                <a:gd name="T7" fmla="*/ 133 h 333"/>
                <a:gd name="T8" fmla="*/ 275 w 296"/>
                <a:gd name="T9" fmla="*/ 191 h 333"/>
                <a:gd name="T10" fmla="*/ 251 w 296"/>
                <a:gd name="T11" fmla="*/ 243 h 333"/>
                <a:gd name="T12" fmla="*/ 227 w 296"/>
                <a:gd name="T13" fmla="*/ 273 h 333"/>
                <a:gd name="T14" fmla="*/ 187 w 296"/>
                <a:gd name="T15" fmla="*/ 304 h 333"/>
                <a:gd name="T16" fmla="*/ 148 w 296"/>
                <a:gd name="T17" fmla="*/ 321 h 333"/>
                <a:gd name="T18" fmla="*/ 118 w 296"/>
                <a:gd name="T19" fmla="*/ 309 h 333"/>
                <a:gd name="T20" fmla="*/ 72 w 296"/>
                <a:gd name="T21" fmla="*/ 277 h 333"/>
                <a:gd name="T22" fmla="*/ 38 w 296"/>
                <a:gd name="T23" fmla="*/ 233 h 333"/>
                <a:gd name="T24" fmla="*/ 17 w 296"/>
                <a:gd name="T25" fmla="*/ 174 h 333"/>
                <a:gd name="T26" fmla="*/ 13 w 296"/>
                <a:gd name="T27" fmla="*/ 107 h 333"/>
                <a:gd name="T28" fmla="*/ 31 w 296"/>
                <a:gd name="T29" fmla="*/ 44 h 333"/>
                <a:gd name="T30" fmla="*/ 48 w 296"/>
                <a:gd name="T31" fmla="*/ 12 h 333"/>
                <a:gd name="T32" fmla="*/ 45 w 296"/>
                <a:gd name="T33" fmla="*/ 7 h 333"/>
                <a:gd name="T34" fmla="*/ 74 w 296"/>
                <a:gd name="T35" fmla="*/ 19 h 333"/>
                <a:gd name="T36" fmla="*/ 105 w 296"/>
                <a:gd name="T37" fmla="*/ 21 h 333"/>
                <a:gd name="T38" fmla="*/ 136 w 296"/>
                <a:gd name="T39" fmla="*/ 16 h 333"/>
                <a:gd name="T40" fmla="*/ 159 w 296"/>
                <a:gd name="T41" fmla="*/ 16 h 333"/>
                <a:gd name="T42" fmla="*/ 190 w 296"/>
                <a:gd name="T43" fmla="*/ 21 h 333"/>
                <a:gd name="T44" fmla="*/ 221 w 296"/>
                <a:gd name="T45" fmla="*/ 19 h 333"/>
                <a:gd name="T46" fmla="*/ 252 w 296"/>
                <a:gd name="T47" fmla="*/ 12 h 333"/>
                <a:gd name="T48" fmla="*/ 229 w 296"/>
                <a:gd name="T49" fmla="*/ 6 h 333"/>
                <a:gd name="T50" fmla="*/ 172 w 296"/>
                <a:gd name="T51" fmla="*/ 6 h 333"/>
                <a:gd name="T52" fmla="*/ 147 w 296"/>
                <a:gd name="T53" fmla="*/ 1 h 333"/>
                <a:gd name="T54" fmla="*/ 114 w 296"/>
                <a:gd name="T55" fmla="*/ 8 h 333"/>
                <a:gd name="T56" fmla="*/ 57 w 296"/>
                <a:gd name="T57" fmla="*/ 4 h 333"/>
                <a:gd name="T58" fmla="*/ 41 w 296"/>
                <a:gd name="T59" fmla="*/ 2 h 333"/>
                <a:gd name="T60" fmla="*/ 31 w 296"/>
                <a:gd name="T61" fmla="*/ 17 h 333"/>
                <a:gd name="T62" fmla="*/ 15 w 296"/>
                <a:gd name="T63" fmla="*/ 50 h 333"/>
                <a:gd name="T64" fmla="*/ 5 w 296"/>
                <a:gd name="T65" fmla="*/ 83 h 333"/>
                <a:gd name="T66" fmla="*/ 0 w 296"/>
                <a:gd name="T67" fmla="*/ 118 h 333"/>
                <a:gd name="T68" fmla="*/ 1 w 296"/>
                <a:gd name="T69" fmla="*/ 153 h 333"/>
                <a:gd name="T70" fmla="*/ 8 w 296"/>
                <a:gd name="T71" fmla="*/ 189 h 333"/>
                <a:gd name="T72" fmla="*/ 19 w 296"/>
                <a:gd name="T73" fmla="*/ 220 h 333"/>
                <a:gd name="T74" fmla="*/ 33 w 296"/>
                <a:gd name="T75" fmla="*/ 248 h 333"/>
                <a:gd name="T76" fmla="*/ 50 w 296"/>
                <a:gd name="T77" fmla="*/ 272 h 333"/>
                <a:gd name="T78" fmla="*/ 71 w 296"/>
                <a:gd name="T79" fmla="*/ 292 h 333"/>
                <a:gd name="T80" fmla="*/ 95 w 296"/>
                <a:gd name="T81" fmla="*/ 310 h 333"/>
                <a:gd name="T82" fmla="*/ 122 w 296"/>
                <a:gd name="T83" fmla="*/ 324 h 333"/>
                <a:gd name="T84" fmla="*/ 145 w 296"/>
                <a:gd name="T85" fmla="*/ 332 h 333"/>
                <a:gd name="T86" fmla="*/ 152 w 296"/>
                <a:gd name="T87" fmla="*/ 332 h 333"/>
                <a:gd name="T88" fmla="*/ 177 w 296"/>
                <a:gd name="T89" fmla="*/ 322 h 333"/>
                <a:gd name="T90" fmla="*/ 201 w 296"/>
                <a:gd name="T91" fmla="*/ 310 h 333"/>
                <a:gd name="T92" fmla="*/ 222 w 296"/>
                <a:gd name="T93" fmla="*/ 294 h 333"/>
                <a:gd name="T94" fmla="*/ 241 w 296"/>
                <a:gd name="T95" fmla="*/ 277 h 333"/>
                <a:gd name="T96" fmla="*/ 255 w 296"/>
                <a:gd name="T97" fmla="*/ 258 h 333"/>
                <a:gd name="T98" fmla="*/ 272 w 296"/>
                <a:gd name="T99" fmla="*/ 232 h 333"/>
                <a:gd name="T100" fmla="*/ 283 w 296"/>
                <a:gd name="T101" fmla="*/ 204 h 333"/>
                <a:gd name="T102" fmla="*/ 291 w 296"/>
                <a:gd name="T103" fmla="*/ 174 h 333"/>
                <a:gd name="T104" fmla="*/ 295 w 296"/>
                <a:gd name="T105" fmla="*/ 144 h 333"/>
                <a:gd name="T106" fmla="*/ 295 w 296"/>
                <a:gd name="T107" fmla="*/ 112 h 333"/>
                <a:gd name="T108" fmla="*/ 290 w 296"/>
                <a:gd name="T109" fmla="*/ 81 h 333"/>
                <a:gd name="T110" fmla="*/ 281 w 296"/>
                <a:gd name="T111" fmla="*/ 51 h 333"/>
                <a:gd name="T112" fmla="*/ 268 w 296"/>
                <a:gd name="T113" fmla="*/ 23 h 333"/>
                <a:gd name="T114" fmla="*/ 257 w 296"/>
                <a:gd name="T115" fmla="*/ 4 h 333"/>
                <a:gd name="T116" fmla="*/ 251 w 296"/>
                <a:gd name="T117" fmla="*/ 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" h="333">
                  <a:moveTo>
                    <a:pt x="250" y="7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51" y="7"/>
                    <a:pt x="251" y="7"/>
                    <a:pt x="251" y="7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7" y="29"/>
                    <a:pt x="257" y="29"/>
                    <a:pt x="257" y="29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70" y="56"/>
                    <a:pt x="270" y="56"/>
                    <a:pt x="270" y="56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81" y="93"/>
                    <a:pt x="281" y="93"/>
                    <a:pt x="281" y="93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3" y="113"/>
                    <a:pt x="283" y="113"/>
                    <a:pt x="283" y="113"/>
                  </a:cubicBezTo>
                  <a:cubicBezTo>
                    <a:pt x="284" y="123"/>
                    <a:pt x="284" y="123"/>
                    <a:pt x="284" y="123"/>
                  </a:cubicBezTo>
                  <a:cubicBezTo>
                    <a:pt x="284" y="133"/>
                    <a:pt x="284" y="133"/>
                    <a:pt x="284" y="133"/>
                  </a:cubicBezTo>
                  <a:cubicBezTo>
                    <a:pt x="283" y="143"/>
                    <a:pt x="283" y="143"/>
                    <a:pt x="283" y="143"/>
                  </a:cubicBezTo>
                  <a:cubicBezTo>
                    <a:pt x="282" y="153"/>
                    <a:pt x="282" y="153"/>
                    <a:pt x="282" y="15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5" y="191"/>
                    <a:pt x="275" y="191"/>
                    <a:pt x="275" y="191"/>
                  </a:cubicBezTo>
                  <a:cubicBezTo>
                    <a:pt x="272" y="200"/>
                    <a:pt x="272" y="200"/>
                    <a:pt x="272" y="200"/>
                  </a:cubicBezTo>
                  <a:cubicBezTo>
                    <a:pt x="269" y="209"/>
                    <a:pt x="269" y="209"/>
                    <a:pt x="269" y="209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1" y="227"/>
                    <a:pt x="261" y="227"/>
                    <a:pt x="261" y="227"/>
                  </a:cubicBezTo>
                  <a:cubicBezTo>
                    <a:pt x="256" y="235"/>
                    <a:pt x="256" y="235"/>
                    <a:pt x="256" y="235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232" y="269"/>
                    <a:pt x="232" y="269"/>
                    <a:pt x="232" y="269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15" y="285"/>
                    <a:pt x="215" y="285"/>
                    <a:pt x="215" y="285"/>
                  </a:cubicBezTo>
                  <a:cubicBezTo>
                    <a:pt x="208" y="290"/>
                    <a:pt x="208" y="290"/>
                    <a:pt x="208" y="290"/>
                  </a:cubicBezTo>
                  <a:cubicBezTo>
                    <a:pt x="201" y="295"/>
                    <a:pt x="201" y="295"/>
                    <a:pt x="201" y="295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87" y="304"/>
                    <a:pt x="187" y="304"/>
                    <a:pt x="187" y="304"/>
                  </a:cubicBezTo>
                  <a:cubicBezTo>
                    <a:pt x="180" y="308"/>
                    <a:pt x="180" y="308"/>
                    <a:pt x="180" y="308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165" y="315"/>
                    <a:pt x="165" y="315"/>
                    <a:pt x="165" y="315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49" y="321"/>
                    <a:pt x="149" y="321"/>
                    <a:pt x="149" y="321"/>
                  </a:cubicBezTo>
                  <a:cubicBezTo>
                    <a:pt x="148" y="321"/>
                    <a:pt x="148" y="321"/>
                    <a:pt x="148" y="321"/>
                  </a:cubicBezTo>
                  <a:cubicBezTo>
                    <a:pt x="148" y="321"/>
                    <a:pt x="148" y="321"/>
                    <a:pt x="148" y="321"/>
                  </a:cubicBezTo>
                  <a:cubicBezTo>
                    <a:pt x="147" y="321"/>
                    <a:pt x="147" y="321"/>
                    <a:pt x="147" y="321"/>
                  </a:cubicBezTo>
                  <a:cubicBezTo>
                    <a:pt x="146" y="320"/>
                    <a:pt x="146" y="320"/>
                    <a:pt x="146" y="320"/>
                  </a:cubicBezTo>
                  <a:cubicBezTo>
                    <a:pt x="136" y="317"/>
                    <a:pt x="136" y="317"/>
                    <a:pt x="136" y="317"/>
                  </a:cubicBezTo>
                  <a:cubicBezTo>
                    <a:pt x="127" y="313"/>
                    <a:pt x="127" y="313"/>
                    <a:pt x="127" y="313"/>
                  </a:cubicBezTo>
                  <a:cubicBezTo>
                    <a:pt x="118" y="309"/>
                    <a:pt x="118" y="309"/>
                    <a:pt x="118" y="309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93" y="295"/>
                    <a:pt x="93" y="295"/>
                    <a:pt x="93" y="295"/>
                  </a:cubicBezTo>
                  <a:cubicBezTo>
                    <a:pt x="86" y="289"/>
                    <a:pt x="86" y="289"/>
                    <a:pt x="86" y="289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65" y="271"/>
                    <a:pt x="65" y="271"/>
                    <a:pt x="65" y="271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53" y="257"/>
                    <a:pt x="53" y="257"/>
                    <a:pt x="53" y="257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3" y="241"/>
                    <a:pt x="43" y="241"/>
                    <a:pt x="43" y="241"/>
                  </a:cubicBezTo>
                  <a:cubicBezTo>
                    <a:pt x="38" y="233"/>
                    <a:pt x="38" y="233"/>
                    <a:pt x="38" y="233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30" y="216"/>
                    <a:pt x="30" y="216"/>
                    <a:pt x="30" y="216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3" y="197"/>
                    <a:pt x="23" y="197"/>
                    <a:pt x="23" y="197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7" y="174"/>
                    <a:pt x="17" y="174"/>
                    <a:pt x="17" y="174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6"/>
                    <a:pt x="137" y="16"/>
                    <a:pt x="137" y="16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18"/>
                    <a:pt x="170" y="18"/>
                    <a:pt x="170" y="18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1" y="21"/>
                    <a:pt x="201" y="21"/>
                    <a:pt x="201" y="21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39" y="4"/>
                    <a:pt x="239" y="4"/>
                    <a:pt x="239" y="4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81" y="8"/>
                    <a:pt x="181" y="8"/>
                    <a:pt x="181" y="8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0"/>
                    <a:pt x="44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40" y="3"/>
                    <a:pt x="39" y="4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11" y="200"/>
                    <a:pt x="11" y="200"/>
                    <a:pt x="11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19" y="220"/>
                    <a:pt x="19" y="220"/>
                    <a:pt x="19" y="220"/>
                  </a:cubicBezTo>
                  <a:cubicBezTo>
                    <a:pt x="19" y="220"/>
                    <a:pt x="19" y="220"/>
                    <a:pt x="19" y="220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3" y="248"/>
                    <a:pt x="33" y="248"/>
                    <a:pt x="33" y="248"/>
                  </a:cubicBezTo>
                  <a:cubicBezTo>
                    <a:pt x="38" y="256"/>
                    <a:pt x="38" y="256"/>
                    <a:pt x="38" y="256"/>
                  </a:cubicBezTo>
                  <a:cubicBezTo>
                    <a:pt x="38" y="256"/>
                    <a:pt x="38" y="256"/>
                    <a:pt x="38" y="256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50" y="271"/>
                    <a:pt x="50" y="271"/>
                    <a:pt x="50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56" y="279"/>
                    <a:pt x="56" y="279"/>
                    <a:pt x="56" y="279"/>
                  </a:cubicBezTo>
                  <a:cubicBezTo>
                    <a:pt x="57" y="279"/>
                    <a:pt x="57" y="279"/>
                    <a:pt x="57" y="279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71" y="292"/>
                    <a:pt x="71" y="292"/>
                    <a:pt x="71" y="292"/>
                  </a:cubicBezTo>
                  <a:cubicBezTo>
                    <a:pt x="71" y="292"/>
                    <a:pt x="71" y="292"/>
                    <a:pt x="71" y="292"/>
                  </a:cubicBezTo>
                  <a:cubicBezTo>
                    <a:pt x="78" y="298"/>
                    <a:pt x="78" y="298"/>
                    <a:pt x="78" y="298"/>
                  </a:cubicBezTo>
                  <a:cubicBezTo>
                    <a:pt x="78" y="299"/>
                    <a:pt x="78" y="299"/>
                    <a:pt x="78" y="299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86" y="305"/>
                    <a:pt x="86" y="305"/>
                    <a:pt x="86" y="305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12" y="320"/>
                    <a:pt x="112" y="320"/>
                    <a:pt x="112" y="320"/>
                  </a:cubicBezTo>
                  <a:cubicBezTo>
                    <a:pt x="113" y="320"/>
                    <a:pt x="113" y="320"/>
                    <a:pt x="113" y="320"/>
                  </a:cubicBezTo>
                  <a:cubicBezTo>
                    <a:pt x="122" y="324"/>
                    <a:pt x="122" y="324"/>
                    <a:pt x="122" y="324"/>
                  </a:cubicBezTo>
                  <a:cubicBezTo>
                    <a:pt x="122" y="324"/>
                    <a:pt x="122" y="324"/>
                    <a:pt x="122" y="324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5" y="332"/>
                    <a:pt x="145" y="332"/>
                    <a:pt x="145" y="332"/>
                  </a:cubicBezTo>
                  <a:cubicBezTo>
                    <a:pt x="146" y="333"/>
                    <a:pt x="146" y="333"/>
                    <a:pt x="146" y="33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49" y="333"/>
                    <a:pt x="150" y="333"/>
                    <a:pt x="150" y="332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77" y="323"/>
                    <a:pt x="177" y="323"/>
                    <a:pt x="177" y="323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85" y="319"/>
                    <a:pt x="185" y="319"/>
                    <a:pt x="185" y="319"/>
                  </a:cubicBezTo>
                  <a:cubicBezTo>
                    <a:pt x="185" y="319"/>
                    <a:pt x="185" y="319"/>
                    <a:pt x="185" y="319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4"/>
                    <a:pt x="193" y="314"/>
                    <a:pt x="193" y="314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15" y="300"/>
                    <a:pt x="215" y="300"/>
                    <a:pt x="215" y="300"/>
                  </a:cubicBezTo>
                  <a:cubicBezTo>
                    <a:pt x="216" y="300"/>
                    <a:pt x="216" y="300"/>
                    <a:pt x="216" y="300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29" y="288"/>
                    <a:pt x="229" y="288"/>
                    <a:pt x="229" y="288"/>
                  </a:cubicBezTo>
                  <a:cubicBezTo>
                    <a:pt x="236" y="282"/>
                    <a:pt x="236" y="282"/>
                    <a:pt x="236" y="282"/>
                  </a:cubicBezTo>
                  <a:cubicBezTo>
                    <a:pt x="236" y="282"/>
                    <a:pt x="236" y="282"/>
                    <a:pt x="236" y="282"/>
                  </a:cubicBezTo>
                  <a:cubicBezTo>
                    <a:pt x="240" y="277"/>
                    <a:pt x="240" y="277"/>
                    <a:pt x="240" y="27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45" y="272"/>
                    <a:pt x="245" y="272"/>
                    <a:pt x="245" y="272"/>
                  </a:cubicBezTo>
                  <a:cubicBezTo>
                    <a:pt x="245" y="272"/>
                    <a:pt x="245" y="272"/>
                    <a:pt x="245" y="272"/>
                  </a:cubicBezTo>
                  <a:cubicBezTo>
                    <a:pt x="249" y="267"/>
                    <a:pt x="249" y="267"/>
                    <a:pt x="249" y="267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7" y="241"/>
                    <a:pt x="267" y="241"/>
                    <a:pt x="267" y="241"/>
                  </a:cubicBezTo>
                  <a:cubicBezTo>
                    <a:pt x="267" y="241"/>
                    <a:pt x="267" y="241"/>
                    <a:pt x="267" y="241"/>
                  </a:cubicBezTo>
                  <a:cubicBezTo>
                    <a:pt x="271" y="232"/>
                    <a:pt x="271" y="232"/>
                    <a:pt x="271" y="232"/>
                  </a:cubicBezTo>
                  <a:cubicBezTo>
                    <a:pt x="272" y="232"/>
                    <a:pt x="272" y="232"/>
                    <a:pt x="272" y="232"/>
                  </a:cubicBezTo>
                  <a:cubicBezTo>
                    <a:pt x="276" y="223"/>
                    <a:pt x="276" y="223"/>
                    <a:pt x="276" y="223"/>
                  </a:cubicBezTo>
                  <a:cubicBezTo>
                    <a:pt x="276" y="223"/>
                    <a:pt x="276" y="223"/>
                    <a:pt x="276" y="223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83" y="204"/>
                    <a:pt x="283" y="204"/>
                    <a:pt x="283" y="204"/>
                  </a:cubicBezTo>
                  <a:cubicBezTo>
                    <a:pt x="283" y="204"/>
                    <a:pt x="283" y="204"/>
                    <a:pt x="283" y="204"/>
                  </a:cubicBezTo>
                  <a:cubicBezTo>
                    <a:pt x="286" y="194"/>
                    <a:pt x="286" y="194"/>
                    <a:pt x="286" y="194"/>
                  </a:cubicBezTo>
                  <a:cubicBezTo>
                    <a:pt x="286" y="194"/>
                    <a:pt x="286" y="194"/>
                    <a:pt x="286" y="194"/>
                  </a:cubicBezTo>
                  <a:cubicBezTo>
                    <a:pt x="289" y="185"/>
                    <a:pt x="289" y="185"/>
                    <a:pt x="289" y="18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91" y="175"/>
                    <a:pt x="291" y="175"/>
                    <a:pt x="291" y="175"/>
                  </a:cubicBezTo>
                  <a:cubicBezTo>
                    <a:pt x="291" y="174"/>
                    <a:pt x="291" y="174"/>
                    <a:pt x="291" y="174"/>
                  </a:cubicBezTo>
                  <a:cubicBezTo>
                    <a:pt x="293" y="165"/>
                    <a:pt x="293" y="165"/>
                    <a:pt x="293" y="165"/>
                  </a:cubicBezTo>
                  <a:cubicBezTo>
                    <a:pt x="293" y="164"/>
                    <a:pt x="293" y="164"/>
                    <a:pt x="293" y="164"/>
                  </a:cubicBezTo>
                  <a:cubicBezTo>
                    <a:pt x="294" y="154"/>
                    <a:pt x="294" y="154"/>
                    <a:pt x="294" y="154"/>
                  </a:cubicBezTo>
                  <a:cubicBezTo>
                    <a:pt x="294" y="154"/>
                    <a:pt x="294" y="154"/>
                    <a:pt x="294" y="154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01"/>
                    <a:pt x="294" y="101"/>
                    <a:pt x="294" y="101"/>
                  </a:cubicBezTo>
                  <a:cubicBezTo>
                    <a:pt x="294" y="101"/>
                    <a:pt x="294" y="101"/>
                    <a:pt x="294" y="101"/>
                  </a:cubicBezTo>
                  <a:cubicBezTo>
                    <a:pt x="293" y="91"/>
                    <a:pt x="293" y="91"/>
                    <a:pt x="293" y="91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0" y="81"/>
                    <a:pt x="290" y="81"/>
                    <a:pt x="290" y="81"/>
                  </a:cubicBezTo>
                  <a:cubicBezTo>
                    <a:pt x="290" y="81"/>
                    <a:pt x="290" y="81"/>
                    <a:pt x="290" y="81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68" y="23"/>
                    <a:pt x="268" y="23"/>
                    <a:pt x="268" y="23"/>
                  </a:cubicBezTo>
                  <a:cubicBezTo>
                    <a:pt x="268" y="23"/>
                    <a:pt x="268" y="23"/>
                    <a:pt x="268" y="23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2" y="14"/>
                    <a:pt x="262" y="14"/>
                    <a:pt x="262" y="14"/>
                  </a:cubicBezTo>
                  <a:cubicBezTo>
                    <a:pt x="257" y="5"/>
                    <a:pt x="257" y="5"/>
                    <a:pt x="257" y="5"/>
                  </a:cubicBezTo>
                  <a:cubicBezTo>
                    <a:pt x="257" y="5"/>
                    <a:pt x="257" y="5"/>
                    <a:pt x="257" y="5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6" y="4"/>
                    <a:pt x="256" y="4"/>
                    <a:pt x="256" y="4"/>
                  </a:cubicBezTo>
                  <a:cubicBezTo>
                    <a:pt x="256" y="3"/>
                    <a:pt x="255" y="3"/>
                    <a:pt x="255" y="3"/>
                  </a:cubicBezTo>
                  <a:cubicBezTo>
                    <a:pt x="255" y="2"/>
                    <a:pt x="255" y="2"/>
                    <a:pt x="255" y="2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1" y="7"/>
                    <a:pt x="251" y="7"/>
                    <a:pt x="251" y="7"/>
                  </a:cubicBezTo>
                  <a:cubicBezTo>
                    <a:pt x="255" y="3"/>
                    <a:pt x="255" y="3"/>
                    <a:pt x="255" y="3"/>
                  </a:cubicBezTo>
                  <a:cubicBezTo>
                    <a:pt x="255" y="2"/>
                    <a:pt x="255" y="2"/>
                    <a:pt x="255" y="2"/>
                  </a:cubicBezTo>
                  <a:cubicBezTo>
                    <a:pt x="253" y="1"/>
                    <a:pt x="251" y="0"/>
                    <a:pt x="249" y="1"/>
                  </a:cubicBezTo>
                  <a:cubicBezTo>
                    <a:pt x="250" y="7"/>
                    <a:pt x="250" y="7"/>
                    <a:pt x="250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" name="Freeform 67">
              <a:extLst>
                <a:ext uri="{FF2B5EF4-FFF2-40B4-BE49-F238E27FC236}">
                  <a16:creationId xmlns:a16="http://schemas.microsoft.com/office/drawing/2014/main" id="{7A601F1C-85B8-48AD-87FF-B52DFB84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" y="4"/>
              <a:ext cx="903" cy="1095"/>
            </a:xfrm>
            <a:custGeom>
              <a:avLst/>
              <a:gdLst>
                <a:gd name="T0" fmla="*/ 903 w 903"/>
                <a:gd name="T1" fmla="*/ 0 h 1095"/>
                <a:gd name="T2" fmla="*/ 0 w 903"/>
                <a:gd name="T3" fmla="*/ 0 h 1095"/>
                <a:gd name="T4" fmla="*/ 0 w 903"/>
                <a:gd name="T5" fmla="*/ 1095 h 1095"/>
                <a:gd name="T6" fmla="*/ 164 w 903"/>
                <a:gd name="T7" fmla="*/ 897 h 1095"/>
                <a:gd name="T8" fmla="*/ 150 w 903"/>
                <a:gd name="T9" fmla="*/ 878 h 1095"/>
                <a:gd name="T10" fmla="*/ 132 w 903"/>
                <a:gd name="T11" fmla="*/ 851 h 1095"/>
                <a:gd name="T12" fmla="*/ 115 w 903"/>
                <a:gd name="T13" fmla="*/ 821 h 1095"/>
                <a:gd name="T14" fmla="*/ 102 w 903"/>
                <a:gd name="T15" fmla="*/ 795 h 1095"/>
                <a:gd name="T16" fmla="*/ 89 w 903"/>
                <a:gd name="T17" fmla="*/ 765 h 1095"/>
                <a:gd name="T18" fmla="*/ 78 w 903"/>
                <a:gd name="T19" fmla="*/ 733 h 1095"/>
                <a:gd name="T20" fmla="*/ 67 w 903"/>
                <a:gd name="T21" fmla="*/ 701 h 1095"/>
                <a:gd name="T22" fmla="*/ 54 w 903"/>
                <a:gd name="T23" fmla="*/ 660 h 1095"/>
                <a:gd name="T24" fmla="*/ 45 w 903"/>
                <a:gd name="T25" fmla="*/ 623 h 1095"/>
                <a:gd name="T26" fmla="*/ 37 w 903"/>
                <a:gd name="T27" fmla="*/ 585 h 1095"/>
                <a:gd name="T28" fmla="*/ 32 w 903"/>
                <a:gd name="T29" fmla="*/ 547 h 1095"/>
                <a:gd name="T30" fmla="*/ 29 w 903"/>
                <a:gd name="T31" fmla="*/ 510 h 1095"/>
                <a:gd name="T32" fmla="*/ 29 w 903"/>
                <a:gd name="T33" fmla="*/ 472 h 1095"/>
                <a:gd name="T34" fmla="*/ 29 w 903"/>
                <a:gd name="T35" fmla="*/ 435 h 1095"/>
                <a:gd name="T36" fmla="*/ 32 w 903"/>
                <a:gd name="T37" fmla="*/ 397 h 1095"/>
                <a:gd name="T38" fmla="*/ 37 w 903"/>
                <a:gd name="T39" fmla="*/ 362 h 1095"/>
                <a:gd name="T40" fmla="*/ 45 w 903"/>
                <a:gd name="T41" fmla="*/ 325 h 1095"/>
                <a:gd name="T42" fmla="*/ 54 w 903"/>
                <a:gd name="T43" fmla="*/ 290 h 1095"/>
                <a:gd name="T44" fmla="*/ 64 w 903"/>
                <a:gd name="T45" fmla="*/ 252 h 1095"/>
                <a:gd name="T46" fmla="*/ 78 w 903"/>
                <a:gd name="T47" fmla="*/ 217 h 1095"/>
                <a:gd name="T48" fmla="*/ 91 w 903"/>
                <a:gd name="T49" fmla="*/ 182 h 1095"/>
                <a:gd name="T50" fmla="*/ 107 w 903"/>
                <a:gd name="T51" fmla="*/ 147 h 1095"/>
                <a:gd name="T52" fmla="*/ 126 w 903"/>
                <a:gd name="T53" fmla="*/ 112 h 1095"/>
                <a:gd name="T54" fmla="*/ 148 w 903"/>
                <a:gd name="T55" fmla="*/ 77 h 1095"/>
                <a:gd name="T56" fmla="*/ 153 w 903"/>
                <a:gd name="T57" fmla="*/ 69 h 1095"/>
                <a:gd name="T58" fmla="*/ 153 w 903"/>
                <a:gd name="T59" fmla="*/ 69 h 1095"/>
                <a:gd name="T60" fmla="*/ 153 w 903"/>
                <a:gd name="T61" fmla="*/ 69 h 1095"/>
                <a:gd name="T62" fmla="*/ 156 w 903"/>
                <a:gd name="T63" fmla="*/ 69 h 1095"/>
                <a:gd name="T64" fmla="*/ 188 w 903"/>
                <a:gd name="T65" fmla="*/ 77 h 1095"/>
                <a:gd name="T66" fmla="*/ 220 w 903"/>
                <a:gd name="T67" fmla="*/ 85 h 1095"/>
                <a:gd name="T68" fmla="*/ 253 w 903"/>
                <a:gd name="T69" fmla="*/ 91 h 1095"/>
                <a:gd name="T70" fmla="*/ 285 w 903"/>
                <a:gd name="T71" fmla="*/ 94 h 1095"/>
                <a:gd name="T72" fmla="*/ 317 w 903"/>
                <a:gd name="T73" fmla="*/ 96 h 1095"/>
                <a:gd name="T74" fmla="*/ 349 w 903"/>
                <a:gd name="T75" fmla="*/ 94 h 1095"/>
                <a:gd name="T76" fmla="*/ 382 w 903"/>
                <a:gd name="T77" fmla="*/ 91 h 1095"/>
                <a:gd name="T78" fmla="*/ 414 w 903"/>
                <a:gd name="T79" fmla="*/ 85 h 1095"/>
                <a:gd name="T80" fmla="*/ 446 w 903"/>
                <a:gd name="T81" fmla="*/ 80 h 1095"/>
                <a:gd name="T82" fmla="*/ 476 w 903"/>
                <a:gd name="T83" fmla="*/ 69 h 1095"/>
                <a:gd name="T84" fmla="*/ 484 w 903"/>
                <a:gd name="T85" fmla="*/ 69 h 1095"/>
                <a:gd name="T86" fmla="*/ 489 w 903"/>
                <a:gd name="T87" fmla="*/ 69 h 1095"/>
                <a:gd name="T88" fmla="*/ 495 w 903"/>
                <a:gd name="T89" fmla="*/ 69 h 1095"/>
                <a:gd name="T90" fmla="*/ 527 w 903"/>
                <a:gd name="T91" fmla="*/ 80 h 1095"/>
                <a:gd name="T92" fmla="*/ 559 w 903"/>
                <a:gd name="T93" fmla="*/ 85 h 1095"/>
                <a:gd name="T94" fmla="*/ 591 w 903"/>
                <a:gd name="T95" fmla="*/ 91 h 1095"/>
                <a:gd name="T96" fmla="*/ 624 w 903"/>
                <a:gd name="T97" fmla="*/ 94 h 1095"/>
                <a:gd name="T98" fmla="*/ 656 w 903"/>
                <a:gd name="T99" fmla="*/ 96 h 1095"/>
                <a:gd name="T100" fmla="*/ 688 w 903"/>
                <a:gd name="T101" fmla="*/ 94 h 1095"/>
                <a:gd name="T102" fmla="*/ 720 w 903"/>
                <a:gd name="T103" fmla="*/ 91 h 1095"/>
                <a:gd name="T104" fmla="*/ 753 w 903"/>
                <a:gd name="T105" fmla="*/ 85 h 1095"/>
                <a:gd name="T106" fmla="*/ 785 w 903"/>
                <a:gd name="T107" fmla="*/ 77 h 1095"/>
                <a:gd name="T108" fmla="*/ 817 w 903"/>
                <a:gd name="T109" fmla="*/ 69 h 1095"/>
                <a:gd name="T110" fmla="*/ 817 w 903"/>
                <a:gd name="T111" fmla="*/ 69 h 1095"/>
                <a:gd name="T112" fmla="*/ 817 w 903"/>
                <a:gd name="T113" fmla="*/ 69 h 1095"/>
                <a:gd name="T114" fmla="*/ 820 w 903"/>
                <a:gd name="T115" fmla="*/ 69 h 1095"/>
                <a:gd name="T116" fmla="*/ 820 w 903"/>
                <a:gd name="T117" fmla="*/ 72 h 1095"/>
                <a:gd name="T118" fmla="*/ 820 w 903"/>
                <a:gd name="T119" fmla="*/ 72 h 1095"/>
                <a:gd name="T120" fmla="*/ 831 w 903"/>
                <a:gd name="T121" fmla="*/ 88 h 1095"/>
                <a:gd name="T122" fmla="*/ 903 w 903"/>
                <a:gd name="T123" fmla="*/ 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3" h="1095">
                  <a:moveTo>
                    <a:pt x="903" y="0"/>
                  </a:moveTo>
                  <a:lnTo>
                    <a:pt x="0" y="0"/>
                  </a:lnTo>
                  <a:lnTo>
                    <a:pt x="0" y="1095"/>
                  </a:lnTo>
                  <a:lnTo>
                    <a:pt x="164" y="897"/>
                  </a:lnTo>
                  <a:lnTo>
                    <a:pt x="150" y="878"/>
                  </a:lnTo>
                  <a:lnTo>
                    <a:pt x="132" y="851"/>
                  </a:lnTo>
                  <a:lnTo>
                    <a:pt x="115" y="821"/>
                  </a:lnTo>
                  <a:lnTo>
                    <a:pt x="102" y="795"/>
                  </a:lnTo>
                  <a:lnTo>
                    <a:pt x="89" y="765"/>
                  </a:lnTo>
                  <a:lnTo>
                    <a:pt x="78" y="733"/>
                  </a:lnTo>
                  <a:lnTo>
                    <a:pt x="67" y="701"/>
                  </a:lnTo>
                  <a:lnTo>
                    <a:pt x="54" y="660"/>
                  </a:lnTo>
                  <a:lnTo>
                    <a:pt x="45" y="623"/>
                  </a:lnTo>
                  <a:lnTo>
                    <a:pt x="37" y="585"/>
                  </a:lnTo>
                  <a:lnTo>
                    <a:pt x="32" y="547"/>
                  </a:lnTo>
                  <a:lnTo>
                    <a:pt x="29" y="510"/>
                  </a:lnTo>
                  <a:lnTo>
                    <a:pt x="29" y="472"/>
                  </a:lnTo>
                  <a:lnTo>
                    <a:pt x="29" y="435"/>
                  </a:lnTo>
                  <a:lnTo>
                    <a:pt x="32" y="397"/>
                  </a:lnTo>
                  <a:lnTo>
                    <a:pt x="37" y="362"/>
                  </a:lnTo>
                  <a:lnTo>
                    <a:pt x="45" y="325"/>
                  </a:lnTo>
                  <a:lnTo>
                    <a:pt x="54" y="290"/>
                  </a:lnTo>
                  <a:lnTo>
                    <a:pt x="64" y="252"/>
                  </a:lnTo>
                  <a:lnTo>
                    <a:pt x="78" y="217"/>
                  </a:lnTo>
                  <a:lnTo>
                    <a:pt x="91" y="182"/>
                  </a:lnTo>
                  <a:lnTo>
                    <a:pt x="107" y="147"/>
                  </a:lnTo>
                  <a:lnTo>
                    <a:pt x="126" y="112"/>
                  </a:lnTo>
                  <a:lnTo>
                    <a:pt x="148" y="77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6" y="69"/>
                  </a:lnTo>
                  <a:lnTo>
                    <a:pt x="188" y="77"/>
                  </a:lnTo>
                  <a:lnTo>
                    <a:pt x="220" y="85"/>
                  </a:lnTo>
                  <a:lnTo>
                    <a:pt x="253" y="91"/>
                  </a:lnTo>
                  <a:lnTo>
                    <a:pt x="285" y="94"/>
                  </a:lnTo>
                  <a:lnTo>
                    <a:pt x="317" y="96"/>
                  </a:lnTo>
                  <a:lnTo>
                    <a:pt x="349" y="94"/>
                  </a:lnTo>
                  <a:lnTo>
                    <a:pt x="382" y="91"/>
                  </a:lnTo>
                  <a:lnTo>
                    <a:pt x="414" y="85"/>
                  </a:lnTo>
                  <a:lnTo>
                    <a:pt x="446" y="80"/>
                  </a:lnTo>
                  <a:lnTo>
                    <a:pt x="476" y="69"/>
                  </a:lnTo>
                  <a:lnTo>
                    <a:pt x="484" y="69"/>
                  </a:lnTo>
                  <a:lnTo>
                    <a:pt x="489" y="69"/>
                  </a:lnTo>
                  <a:lnTo>
                    <a:pt x="495" y="69"/>
                  </a:lnTo>
                  <a:lnTo>
                    <a:pt x="527" y="80"/>
                  </a:lnTo>
                  <a:lnTo>
                    <a:pt x="559" y="85"/>
                  </a:lnTo>
                  <a:lnTo>
                    <a:pt x="591" y="91"/>
                  </a:lnTo>
                  <a:lnTo>
                    <a:pt x="624" y="94"/>
                  </a:lnTo>
                  <a:lnTo>
                    <a:pt x="656" y="96"/>
                  </a:lnTo>
                  <a:lnTo>
                    <a:pt x="688" y="94"/>
                  </a:lnTo>
                  <a:lnTo>
                    <a:pt x="720" y="91"/>
                  </a:lnTo>
                  <a:lnTo>
                    <a:pt x="753" y="85"/>
                  </a:lnTo>
                  <a:lnTo>
                    <a:pt x="785" y="77"/>
                  </a:lnTo>
                  <a:lnTo>
                    <a:pt x="817" y="69"/>
                  </a:lnTo>
                  <a:lnTo>
                    <a:pt x="817" y="69"/>
                  </a:lnTo>
                  <a:lnTo>
                    <a:pt x="817" y="69"/>
                  </a:lnTo>
                  <a:lnTo>
                    <a:pt x="820" y="69"/>
                  </a:lnTo>
                  <a:lnTo>
                    <a:pt x="820" y="72"/>
                  </a:lnTo>
                  <a:lnTo>
                    <a:pt x="820" y="72"/>
                  </a:lnTo>
                  <a:lnTo>
                    <a:pt x="831" y="88"/>
                  </a:lnTo>
                  <a:lnTo>
                    <a:pt x="9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" name="Freeform 68">
              <a:extLst>
                <a:ext uri="{FF2B5EF4-FFF2-40B4-BE49-F238E27FC236}">
                  <a16:creationId xmlns:a16="http://schemas.microsoft.com/office/drawing/2014/main" id="{90605CB5-3D82-4779-9CE3-EF37BB129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73"/>
              <a:ext cx="802" cy="828"/>
            </a:xfrm>
            <a:custGeom>
              <a:avLst/>
              <a:gdLst>
                <a:gd name="T0" fmla="*/ 269 w 298"/>
                <a:gd name="T1" fmla="*/ 6 h 308"/>
                <a:gd name="T2" fmla="*/ 233 w 298"/>
                <a:gd name="T3" fmla="*/ 10 h 308"/>
                <a:gd name="T4" fmla="*/ 197 w 298"/>
                <a:gd name="T5" fmla="*/ 6 h 308"/>
                <a:gd name="T6" fmla="*/ 171 w 298"/>
                <a:gd name="T7" fmla="*/ 0 h 308"/>
                <a:gd name="T8" fmla="*/ 155 w 298"/>
                <a:gd name="T9" fmla="*/ 4 h 308"/>
                <a:gd name="T10" fmla="*/ 119 w 298"/>
                <a:gd name="T11" fmla="*/ 9 h 308"/>
                <a:gd name="T12" fmla="*/ 83 w 298"/>
                <a:gd name="T13" fmla="*/ 8 h 308"/>
                <a:gd name="T14" fmla="*/ 47 w 298"/>
                <a:gd name="T15" fmla="*/ 0 h 308"/>
                <a:gd name="T16" fmla="*/ 46 w 298"/>
                <a:gd name="T17" fmla="*/ 0 h 308"/>
                <a:gd name="T18" fmla="*/ 29 w 298"/>
                <a:gd name="T19" fmla="*/ 29 h 308"/>
                <a:gd name="T20" fmla="*/ 13 w 298"/>
                <a:gd name="T21" fmla="*/ 68 h 308"/>
                <a:gd name="T22" fmla="*/ 3 w 298"/>
                <a:gd name="T23" fmla="*/ 109 h 308"/>
                <a:gd name="T24" fmla="*/ 0 w 298"/>
                <a:gd name="T25" fmla="*/ 150 h 308"/>
                <a:gd name="T26" fmla="*/ 3 w 298"/>
                <a:gd name="T27" fmla="*/ 192 h 308"/>
                <a:gd name="T28" fmla="*/ 14 w 298"/>
                <a:gd name="T29" fmla="*/ 235 h 308"/>
                <a:gd name="T30" fmla="*/ 27 w 298"/>
                <a:gd name="T31" fmla="*/ 270 h 308"/>
                <a:gd name="T32" fmla="*/ 45 w 298"/>
                <a:gd name="T33" fmla="*/ 301 h 308"/>
                <a:gd name="T34" fmla="*/ 62 w 298"/>
                <a:gd name="T35" fmla="*/ 287 h 308"/>
                <a:gd name="T36" fmla="*/ 57 w 298"/>
                <a:gd name="T37" fmla="*/ 278 h 308"/>
                <a:gd name="T38" fmla="*/ 47 w 298"/>
                <a:gd name="T39" fmla="*/ 261 h 308"/>
                <a:gd name="T40" fmla="*/ 43 w 298"/>
                <a:gd name="T41" fmla="*/ 251 h 308"/>
                <a:gd name="T42" fmla="*/ 36 w 298"/>
                <a:gd name="T43" fmla="*/ 232 h 308"/>
                <a:gd name="T44" fmla="*/ 32 w 298"/>
                <a:gd name="T45" fmla="*/ 219 h 308"/>
                <a:gd name="T46" fmla="*/ 27 w 298"/>
                <a:gd name="T47" fmla="*/ 196 h 308"/>
                <a:gd name="T48" fmla="*/ 25 w 298"/>
                <a:gd name="T49" fmla="*/ 184 h 308"/>
                <a:gd name="T50" fmla="*/ 24 w 298"/>
                <a:gd name="T51" fmla="*/ 161 h 308"/>
                <a:gd name="T52" fmla="*/ 24 w 298"/>
                <a:gd name="T53" fmla="*/ 149 h 308"/>
                <a:gd name="T54" fmla="*/ 26 w 298"/>
                <a:gd name="T55" fmla="*/ 126 h 308"/>
                <a:gd name="T56" fmla="*/ 29 w 298"/>
                <a:gd name="T57" fmla="*/ 114 h 308"/>
                <a:gd name="T58" fmla="*/ 35 w 298"/>
                <a:gd name="T59" fmla="*/ 92 h 308"/>
                <a:gd name="T60" fmla="*/ 39 w 298"/>
                <a:gd name="T61" fmla="*/ 81 h 308"/>
                <a:gd name="T62" fmla="*/ 49 w 298"/>
                <a:gd name="T63" fmla="*/ 59 h 308"/>
                <a:gd name="T64" fmla="*/ 55 w 298"/>
                <a:gd name="T65" fmla="*/ 48 h 308"/>
                <a:gd name="T66" fmla="*/ 63 w 298"/>
                <a:gd name="T67" fmla="*/ 35 h 308"/>
                <a:gd name="T68" fmla="*/ 65 w 298"/>
                <a:gd name="T69" fmla="*/ 33 h 308"/>
                <a:gd name="T70" fmla="*/ 66 w 298"/>
                <a:gd name="T71" fmla="*/ 32 h 308"/>
                <a:gd name="T72" fmla="*/ 81 w 298"/>
                <a:gd name="T73" fmla="*/ 35 h 308"/>
                <a:gd name="T74" fmla="*/ 110 w 298"/>
                <a:gd name="T75" fmla="*/ 39 h 308"/>
                <a:gd name="T76" fmla="*/ 138 w 298"/>
                <a:gd name="T77" fmla="*/ 39 h 308"/>
                <a:gd name="T78" fmla="*/ 167 w 298"/>
                <a:gd name="T79" fmla="*/ 32 h 308"/>
                <a:gd name="T80" fmla="*/ 171 w 298"/>
                <a:gd name="T81" fmla="*/ 32 h 308"/>
                <a:gd name="T82" fmla="*/ 176 w 298"/>
                <a:gd name="T83" fmla="*/ 32 h 308"/>
                <a:gd name="T84" fmla="*/ 196 w 298"/>
                <a:gd name="T85" fmla="*/ 37 h 308"/>
                <a:gd name="T86" fmla="*/ 224 w 298"/>
                <a:gd name="T87" fmla="*/ 40 h 308"/>
                <a:gd name="T88" fmla="*/ 253 w 298"/>
                <a:gd name="T89" fmla="*/ 37 h 308"/>
                <a:gd name="T90" fmla="*/ 274 w 298"/>
                <a:gd name="T91" fmla="*/ 32 h 308"/>
                <a:gd name="T92" fmla="*/ 294 w 298"/>
                <a:gd name="T93" fmla="*/ 1 h 308"/>
                <a:gd name="T94" fmla="*/ 293 w 298"/>
                <a:gd name="T9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8" h="308">
                  <a:moveTo>
                    <a:pt x="293" y="0"/>
                  </a:moveTo>
                  <a:cubicBezTo>
                    <a:pt x="281" y="3"/>
                    <a:pt x="281" y="3"/>
                    <a:pt x="281" y="3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7" y="8"/>
                    <a:pt x="257" y="8"/>
                    <a:pt x="257" y="8"/>
                  </a:cubicBezTo>
                  <a:cubicBezTo>
                    <a:pt x="245" y="9"/>
                    <a:pt x="245" y="9"/>
                    <a:pt x="245" y="9"/>
                  </a:cubicBezTo>
                  <a:cubicBezTo>
                    <a:pt x="233" y="10"/>
                    <a:pt x="233" y="10"/>
                    <a:pt x="233" y="10"/>
                  </a:cubicBezTo>
                  <a:cubicBezTo>
                    <a:pt x="221" y="9"/>
                    <a:pt x="221" y="9"/>
                    <a:pt x="221" y="9"/>
                  </a:cubicBezTo>
                  <a:cubicBezTo>
                    <a:pt x="209" y="8"/>
                    <a:pt x="209" y="8"/>
                    <a:pt x="209" y="8"/>
                  </a:cubicBezTo>
                  <a:cubicBezTo>
                    <a:pt x="197" y="6"/>
                    <a:pt x="197" y="6"/>
                    <a:pt x="197" y="6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31" y="8"/>
                    <a:pt x="131" y="8"/>
                    <a:pt x="131" y="8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6" y="95"/>
                    <a:pt x="6" y="95"/>
                    <a:pt x="6" y="95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1" y="122"/>
                    <a:pt x="1" y="122"/>
                    <a:pt x="1" y="12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1" y="178"/>
                    <a:pt x="1" y="178"/>
                    <a:pt x="1" y="178"/>
                  </a:cubicBezTo>
                  <a:cubicBezTo>
                    <a:pt x="3" y="192"/>
                    <a:pt x="3" y="192"/>
                    <a:pt x="3" y="192"/>
                  </a:cubicBezTo>
                  <a:cubicBezTo>
                    <a:pt x="6" y="206"/>
                    <a:pt x="6" y="206"/>
                    <a:pt x="6" y="206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22" y="259"/>
                    <a:pt x="22" y="259"/>
                    <a:pt x="22" y="259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32" y="280"/>
                    <a:pt x="32" y="280"/>
                    <a:pt x="32" y="280"/>
                  </a:cubicBezTo>
                  <a:cubicBezTo>
                    <a:pt x="38" y="291"/>
                    <a:pt x="38" y="291"/>
                    <a:pt x="38" y="291"/>
                  </a:cubicBezTo>
                  <a:cubicBezTo>
                    <a:pt x="45" y="301"/>
                    <a:pt x="45" y="301"/>
                    <a:pt x="45" y="301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65" y="290"/>
                    <a:pt x="65" y="290"/>
                    <a:pt x="65" y="290"/>
                  </a:cubicBezTo>
                  <a:cubicBezTo>
                    <a:pt x="62" y="287"/>
                    <a:pt x="62" y="287"/>
                    <a:pt x="62" y="287"/>
                  </a:cubicBezTo>
                  <a:cubicBezTo>
                    <a:pt x="62" y="287"/>
                    <a:pt x="62" y="287"/>
                    <a:pt x="62" y="287"/>
                  </a:cubicBezTo>
                  <a:cubicBezTo>
                    <a:pt x="57" y="279"/>
                    <a:pt x="57" y="279"/>
                    <a:pt x="57" y="279"/>
                  </a:cubicBezTo>
                  <a:cubicBezTo>
                    <a:pt x="57" y="278"/>
                    <a:pt x="57" y="278"/>
                    <a:pt x="57" y="278"/>
                  </a:cubicBezTo>
                  <a:cubicBezTo>
                    <a:pt x="52" y="270"/>
                    <a:pt x="52" y="270"/>
                    <a:pt x="52" y="270"/>
                  </a:cubicBezTo>
                  <a:cubicBezTo>
                    <a:pt x="52" y="270"/>
                    <a:pt x="52" y="270"/>
                    <a:pt x="52" y="270"/>
                  </a:cubicBezTo>
                  <a:cubicBezTo>
                    <a:pt x="47" y="261"/>
                    <a:pt x="47" y="261"/>
                    <a:pt x="47" y="261"/>
                  </a:cubicBezTo>
                  <a:cubicBezTo>
                    <a:pt x="47" y="261"/>
                    <a:pt x="47" y="261"/>
                    <a:pt x="47" y="261"/>
                  </a:cubicBezTo>
                  <a:cubicBezTo>
                    <a:pt x="43" y="251"/>
                    <a:pt x="43" y="251"/>
                    <a:pt x="43" y="251"/>
                  </a:cubicBezTo>
                  <a:cubicBezTo>
                    <a:pt x="43" y="251"/>
                    <a:pt x="43" y="251"/>
                    <a:pt x="43" y="251"/>
                  </a:cubicBezTo>
                  <a:cubicBezTo>
                    <a:pt x="39" y="242"/>
                    <a:pt x="39" y="242"/>
                    <a:pt x="39" y="242"/>
                  </a:cubicBezTo>
                  <a:cubicBezTo>
                    <a:pt x="39" y="242"/>
                    <a:pt x="39" y="242"/>
                    <a:pt x="39" y="242"/>
                  </a:cubicBezTo>
                  <a:cubicBezTo>
                    <a:pt x="36" y="232"/>
                    <a:pt x="36" y="232"/>
                    <a:pt x="36" y="232"/>
                  </a:cubicBezTo>
                  <a:cubicBezTo>
                    <a:pt x="35" y="231"/>
                    <a:pt x="35" y="231"/>
                    <a:pt x="35" y="231"/>
                  </a:cubicBezTo>
                  <a:cubicBezTo>
                    <a:pt x="32" y="220"/>
                    <a:pt x="32" y="220"/>
                    <a:pt x="32" y="220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08"/>
                    <a:pt x="29" y="208"/>
                    <a:pt x="29" y="208"/>
                  </a:cubicBezTo>
                  <a:cubicBezTo>
                    <a:pt x="29" y="207"/>
                    <a:pt x="29" y="207"/>
                    <a:pt x="29" y="207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7" y="196"/>
                    <a:pt x="27" y="196"/>
                    <a:pt x="27" y="196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4" y="161"/>
                    <a:pt x="24" y="161"/>
                    <a:pt x="24" y="161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24" y="149"/>
                    <a:pt x="24" y="149"/>
                    <a:pt x="24" y="149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7" y="125"/>
                    <a:pt x="27" y="125"/>
                    <a:pt x="27" y="125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29" y="114"/>
                    <a:pt x="29" y="114"/>
                    <a:pt x="29" y="114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39" y="81"/>
                    <a:pt x="39" y="81"/>
                    <a:pt x="39" y="81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4" y="70"/>
                    <a:pt x="44" y="70"/>
                    <a:pt x="44" y="70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4" y="34"/>
                    <a:pt x="64" y="34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7" y="32"/>
                    <a:pt x="68" y="32"/>
                    <a:pt x="69" y="32"/>
                  </a:cubicBezTo>
                  <a:cubicBezTo>
                    <a:pt x="70" y="32"/>
                    <a:pt x="70" y="32"/>
                    <a:pt x="71" y="32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48" y="37"/>
                    <a:pt x="148" y="37"/>
                    <a:pt x="148" y="37"/>
                  </a:cubicBezTo>
                  <a:cubicBezTo>
                    <a:pt x="158" y="35"/>
                    <a:pt x="158" y="35"/>
                    <a:pt x="158" y="35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8" y="32"/>
                    <a:pt x="168" y="32"/>
                    <a:pt x="168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2"/>
                    <a:pt x="174" y="32"/>
                    <a:pt x="174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15" y="40"/>
                    <a:pt x="215" y="40"/>
                    <a:pt x="215" y="40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34" y="39"/>
                    <a:pt x="234" y="39"/>
                    <a:pt x="234" y="39"/>
                  </a:cubicBezTo>
                  <a:cubicBezTo>
                    <a:pt x="244" y="38"/>
                    <a:pt x="244" y="38"/>
                    <a:pt x="244" y="38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2"/>
                    <a:pt x="274" y="32"/>
                    <a:pt x="274" y="32"/>
                  </a:cubicBezTo>
                  <a:cubicBezTo>
                    <a:pt x="275" y="32"/>
                    <a:pt x="276" y="32"/>
                    <a:pt x="277" y="32"/>
                  </a:cubicBezTo>
                  <a:cubicBezTo>
                    <a:pt x="298" y="7"/>
                    <a:pt x="298" y="7"/>
                    <a:pt x="298" y="7"/>
                  </a:cubicBezTo>
                  <a:cubicBezTo>
                    <a:pt x="294" y="1"/>
                    <a:pt x="294" y="1"/>
                    <a:pt x="294" y="1"/>
                  </a:cubicBezTo>
                  <a:cubicBezTo>
                    <a:pt x="294" y="1"/>
                    <a:pt x="294" y="1"/>
                    <a:pt x="294" y="1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0"/>
                    <a:pt x="293" y="0"/>
                    <a:pt x="293" y="0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" name="Freeform 69">
              <a:extLst>
                <a:ext uri="{FF2B5EF4-FFF2-40B4-BE49-F238E27FC236}">
                  <a16:creationId xmlns:a16="http://schemas.microsoft.com/office/drawing/2014/main" id="{19EBEBED-05DD-4771-AF46-30CB3647F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" y="192"/>
              <a:ext cx="616" cy="633"/>
            </a:xfrm>
            <a:custGeom>
              <a:avLst/>
              <a:gdLst>
                <a:gd name="T0" fmla="*/ 363 w 616"/>
                <a:gd name="T1" fmla="*/ 0 h 633"/>
                <a:gd name="T2" fmla="*/ 336 w 616"/>
                <a:gd name="T3" fmla="*/ 8 h 633"/>
                <a:gd name="T4" fmla="*/ 307 w 616"/>
                <a:gd name="T5" fmla="*/ 13 h 633"/>
                <a:gd name="T6" fmla="*/ 280 w 616"/>
                <a:gd name="T7" fmla="*/ 18 h 633"/>
                <a:gd name="T8" fmla="*/ 253 w 616"/>
                <a:gd name="T9" fmla="*/ 21 h 633"/>
                <a:gd name="T10" fmla="*/ 223 w 616"/>
                <a:gd name="T11" fmla="*/ 21 h 633"/>
                <a:gd name="T12" fmla="*/ 196 w 616"/>
                <a:gd name="T13" fmla="*/ 18 h 633"/>
                <a:gd name="T14" fmla="*/ 170 w 616"/>
                <a:gd name="T15" fmla="*/ 16 h 633"/>
                <a:gd name="T16" fmla="*/ 140 w 616"/>
                <a:gd name="T17" fmla="*/ 13 h 633"/>
                <a:gd name="T18" fmla="*/ 113 w 616"/>
                <a:gd name="T19" fmla="*/ 5 h 633"/>
                <a:gd name="T20" fmla="*/ 94 w 616"/>
                <a:gd name="T21" fmla="*/ 2 h 633"/>
                <a:gd name="T22" fmla="*/ 65 w 616"/>
                <a:gd name="T23" fmla="*/ 53 h 633"/>
                <a:gd name="T24" fmla="*/ 38 w 616"/>
                <a:gd name="T25" fmla="*/ 110 h 633"/>
                <a:gd name="T26" fmla="*/ 19 w 616"/>
                <a:gd name="T27" fmla="*/ 166 h 633"/>
                <a:gd name="T28" fmla="*/ 6 w 616"/>
                <a:gd name="T29" fmla="*/ 225 h 633"/>
                <a:gd name="T30" fmla="*/ 0 w 616"/>
                <a:gd name="T31" fmla="*/ 282 h 633"/>
                <a:gd name="T32" fmla="*/ 0 w 616"/>
                <a:gd name="T33" fmla="*/ 341 h 633"/>
                <a:gd name="T34" fmla="*/ 8 w 616"/>
                <a:gd name="T35" fmla="*/ 402 h 633"/>
                <a:gd name="T36" fmla="*/ 22 w 616"/>
                <a:gd name="T37" fmla="*/ 461 h 633"/>
                <a:gd name="T38" fmla="*/ 38 w 616"/>
                <a:gd name="T39" fmla="*/ 518 h 633"/>
                <a:gd name="T40" fmla="*/ 59 w 616"/>
                <a:gd name="T41" fmla="*/ 569 h 633"/>
                <a:gd name="T42" fmla="*/ 84 w 616"/>
                <a:gd name="T43" fmla="*/ 612 h 633"/>
                <a:gd name="T44" fmla="*/ 97 w 616"/>
                <a:gd name="T45" fmla="*/ 633 h 633"/>
                <a:gd name="T46" fmla="*/ 592 w 616"/>
                <a:gd name="T47" fmla="*/ 13 h 633"/>
                <a:gd name="T48" fmla="*/ 562 w 616"/>
                <a:gd name="T49" fmla="*/ 16 h 633"/>
                <a:gd name="T50" fmla="*/ 535 w 616"/>
                <a:gd name="T51" fmla="*/ 18 h 633"/>
                <a:gd name="T52" fmla="*/ 508 w 616"/>
                <a:gd name="T53" fmla="*/ 21 h 633"/>
                <a:gd name="T54" fmla="*/ 479 w 616"/>
                <a:gd name="T55" fmla="*/ 21 h 633"/>
                <a:gd name="T56" fmla="*/ 452 w 616"/>
                <a:gd name="T57" fmla="*/ 18 h 633"/>
                <a:gd name="T58" fmla="*/ 425 w 616"/>
                <a:gd name="T59" fmla="*/ 13 h 633"/>
                <a:gd name="T60" fmla="*/ 395 w 616"/>
                <a:gd name="T61" fmla="*/ 8 h 633"/>
                <a:gd name="T62" fmla="*/ 369 w 616"/>
                <a:gd name="T6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6" h="633">
                  <a:moveTo>
                    <a:pt x="366" y="0"/>
                  </a:moveTo>
                  <a:lnTo>
                    <a:pt x="363" y="0"/>
                  </a:lnTo>
                  <a:lnTo>
                    <a:pt x="360" y="0"/>
                  </a:lnTo>
                  <a:lnTo>
                    <a:pt x="336" y="8"/>
                  </a:lnTo>
                  <a:lnTo>
                    <a:pt x="334" y="8"/>
                  </a:lnTo>
                  <a:lnTo>
                    <a:pt x="307" y="13"/>
                  </a:lnTo>
                  <a:lnTo>
                    <a:pt x="307" y="13"/>
                  </a:lnTo>
                  <a:lnTo>
                    <a:pt x="280" y="18"/>
                  </a:lnTo>
                  <a:lnTo>
                    <a:pt x="280" y="18"/>
                  </a:lnTo>
                  <a:lnTo>
                    <a:pt x="253" y="21"/>
                  </a:lnTo>
                  <a:lnTo>
                    <a:pt x="250" y="21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196" y="18"/>
                  </a:lnTo>
                  <a:lnTo>
                    <a:pt x="196" y="18"/>
                  </a:lnTo>
                  <a:lnTo>
                    <a:pt x="170" y="16"/>
                  </a:lnTo>
                  <a:lnTo>
                    <a:pt x="167" y="16"/>
                  </a:lnTo>
                  <a:lnTo>
                    <a:pt x="140" y="13"/>
                  </a:lnTo>
                  <a:lnTo>
                    <a:pt x="140" y="13"/>
                  </a:lnTo>
                  <a:lnTo>
                    <a:pt x="113" y="5"/>
                  </a:lnTo>
                  <a:lnTo>
                    <a:pt x="110" y="5"/>
                  </a:lnTo>
                  <a:lnTo>
                    <a:pt x="94" y="2"/>
                  </a:lnTo>
                  <a:lnTo>
                    <a:pt x="81" y="26"/>
                  </a:lnTo>
                  <a:lnTo>
                    <a:pt x="65" y="53"/>
                  </a:lnTo>
                  <a:lnTo>
                    <a:pt x="51" y="83"/>
                  </a:lnTo>
                  <a:lnTo>
                    <a:pt x="38" y="110"/>
                  </a:lnTo>
                  <a:lnTo>
                    <a:pt x="27" y="139"/>
                  </a:lnTo>
                  <a:lnTo>
                    <a:pt x="19" y="166"/>
                  </a:lnTo>
                  <a:lnTo>
                    <a:pt x="14" y="196"/>
                  </a:lnTo>
                  <a:lnTo>
                    <a:pt x="6" y="225"/>
                  </a:lnTo>
                  <a:lnTo>
                    <a:pt x="3" y="252"/>
                  </a:lnTo>
                  <a:lnTo>
                    <a:pt x="0" y="282"/>
                  </a:lnTo>
                  <a:lnTo>
                    <a:pt x="0" y="311"/>
                  </a:lnTo>
                  <a:lnTo>
                    <a:pt x="0" y="341"/>
                  </a:lnTo>
                  <a:lnTo>
                    <a:pt x="3" y="370"/>
                  </a:lnTo>
                  <a:lnTo>
                    <a:pt x="8" y="402"/>
                  </a:lnTo>
                  <a:lnTo>
                    <a:pt x="14" y="432"/>
                  </a:lnTo>
                  <a:lnTo>
                    <a:pt x="22" y="461"/>
                  </a:lnTo>
                  <a:lnTo>
                    <a:pt x="30" y="494"/>
                  </a:lnTo>
                  <a:lnTo>
                    <a:pt x="38" y="518"/>
                  </a:lnTo>
                  <a:lnTo>
                    <a:pt x="49" y="545"/>
                  </a:lnTo>
                  <a:lnTo>
                    <a:pt x="59" y="569"/>
                  </a:lnTo>
                  <a:lnTo>
                    <a:pt x="70" y="590"/>
                  </a:lnTo>
                  <a:lnTo>
                    <a:pt x="84" y="612"/>
                  </a:lnTo>
                  <a:lnTo>
                    <a:pt x="97" y="633"/>
                  </a:lnTo>
                  <a:lnTo>
                    <a:pt x="97" y="633"/>
                  </a:lnTo>
                  <a:lnTo>
                    <a:pt x="616" y="5"/>
                  </a:lnTo>
                  <a:lnTo>
                    <a:pt x="592" y="13"/>
                  </a:lnTo>
                  <a:lnTo>
                    <a:pt x="589" y="13"/>
                  </a:lnTo>
                  <a:lnTo>
                    <a:pt x="562" y="16"/>
                  </a:lnTo>
                  <a:lnTo>
                    <a:pt x="562" y="16"/>
                  </a:lnTo>
                  <a:lnTo>
                    <a:pt x="535" y="18"/>
                  </a:lnTo>
                  <a:lnTo>
                    <a:pt x="535" y="18"/>
                  </a:lnTo>
                  <a:lnTo>
                    <a:pt x="508" y="21"/>
                  </a:lnTo>
                  <a:lnTo>
                    <a:pt x="506" y="21"/>
                  </a:lnTo>
                  <a:lnTo>
                    <a:pt x="479" y="21"/>
                  </a:lnTo>
                  <a:lnTo>
                    <a:pt x="479" y="21"/>
                  </a:lnTo>
                  <a:lnTo>
                    <a:pt x="452" y="18"/>
                  </a:lnTo>
                  <a:lnTo>
                    <a:pt x="452" y="18"/>
                  </a:lnTo>
                  <a:lnTo>
                    <a:pt x="425" y="13"/>
                  </a:lnTo>
                  <a:lnTo>
                    <a:pt x="422" y="13"/>
                  </a:lnTo>
                  <a:lnTo>
                    <a:pt x="395" y="8"/>
                  </a:lnTo>
                  <a:lnTo>
                    <a:pt x="395" y="8"/>
                  </a:lnTo>
                  <a:lnTo>
                    <a:pt x="369" y="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70">
              <a:extLst>
                <a:ext uri="{FF2B5EF4-FFF2-40B4-BE49-F238E27FC236}">
                  <a16:creationId xmlns:a16="http://schemas.microsoft.com/office/drawing/2014/main" id="{A23E320F-6567-4839-B533-A078285BA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" y="192"/>
              <a:ext cx="616" cy="633"/>
            </a:xfrm>
            <a:custGeom>
              <a:avLst/>
              <a:gdLst>
                <a:gd name="T0" fmla="*/ 363 w 616"/>
                <a:gd name="T1" fmla="*/ 0 h 633"/>
                <a:gd name="T2" fmla="*/ 336 w 616"/>
                <a:gd name="T3" fmla="*/ 8 h 633"/>
                <a:gd name="T4" fmla="*/ 307 w 616"/>
                <a:gd name="T5" fmla="*/ 13 h 633"/>
                <a:gd name="T6" fmla="*/ 280 w 616"/>
                <a:gd name="T7" fmla="*/ 18 h 633"/>
                <a:gd name="T8" fmla="*/ 253 w 616"/>
                <a:gd name="T9" fmla="*/ 21 h 633"/>
                <a:gd name="T10" fmla="*/ 223 w 616"/>
                <a:gd name="T11" fmla="*/ 21 h 633"/>
                <a:gd name="T12" fmla="*/ 196 w 616"/>
                <a:gd name="T13" fmla="*/ 18 h 633"/>
                <a:gd name="T14" fmla="*/ 170 w 616"/>
                <a:gd name="T15" fmla="*/ 16 h 633"/>
                <a:gd name="T16" fmla="*/ 140 w 616"/>
                <a:gd name="T17" fmla="*/ 13 h 633"/>
                <a:gd name="T18" fmla="*/ 113 w 616"/>
                <a:gd name="T19" fmla="*/ 5 h 633"/>
                <a:gd name="T20" fmla="*/ 94 w 616"/>
                <a:gd name="T21" fmla="*/ 2 h 633"/>
                <a:gd name="T22" fmla="*/ 65 w 616"/>
                <a:gd name="T23" fmla="*/ 53 h 633"/>
                <a:gd name="T24" fmla="*/ 38 w 616"/>
                <a:gd name="T25" fmla="*/ 110 h 633"/>
                <a:gd name="T26" fmla="*/ 19 w 616"/>
                <a:gd name="T27" fmla="*/ 166 h 633"/>
                <a:gd name="T28" fmla="*/ 6 w 616"/>
                <a:gd name="T29" fmla="*/ 225 h 633"/>
                <a:gd name="T30" fmla="*/ 0 w 616"/>
                <a:gd name="T31" fmla="*/ 282 h 633"/>
                <a:gd name="T32" fmla="*/ 0 w 616"/>
                <a:gd name="T33" fmla="*/ 341 h 633"/>
                <a:gd name="T34" fmla="*/ 8 w 616"/>
                <a:gd name="T35" fmla="*/ 402 h 633"/>
                <a:gd name="T36" fmla="*/ 22 w 616"/>
                <a:gd name="T37" fmla="*/ 461 h 633"/>
                <a:gd name="T38" fmla="*/ 38 w 616"/>
                <a:gd name="T39" fmla="*/ 518 h 633"/>
                <a:gd name="T40" fmla="*/ 59 w 616"/>
                <a:gd name="T41" fmla="*/ 569 h 633"/>
                <a:gd name="T42" fmla="*/ 84 w 616"/>
                <a:gd name="T43" fmla="*/ 612 h 633"/>
                <a:gd name="T44" fmla="*/ 97 w 616"/>
                <a:gd name="T45" fmla="*/ 633 h 633"/>
                <a:gd name="T46" fmla="*/ 592 w 616"/>
                <a:gd name="T47" fmla="*/ 13 h 633"/>
                <a:gd name="T48" fmla="*/ 562 w 616"/>
                <a:gd name="T49" fmla="*/ 16 h 633"/>
                <a:gd name="T50" fmla="*/ 535 w 616"/>
                <a:gd name="T51" fmla="*/ 18 h 633"/>
                <a:gd name="T52" fmla="*/ 508 w 616"/>
                <a:gd name="T53" fmla="*/ 21 h 633"/>
                <a:gd name="T54" fmla="*/ 479 w 616"/>
                <a:gd name="T55" fmla="*/ 21 h 633"/>
                <a:gd name="T56" fmla="*/ 452 w 616"/>
                <a:gd name="T57" fmla="*/ 18 h 633"/>
                <a:gd name="T58" fmla="*/ 425 w 616"/>
                <a:gd name="T59" fmla="*/ 13 h 633"/>
                <a:gd name="T60" fmla="*/ 395 w 616"/>
                <a:gd name="T61" fmla="*/ 8 h 633"/>
                <a:gd name="T62" fmla="*/ 369 w 616"/>
                <a:gd name="T6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6" h="633">
                  <a:moveTo>
                    <a:pt x="366" y="0"/>
                  </a:moveTo>
                  <a:lnTo>
                    <a:pt x="363" y="0"/>
                  </a:lnTo>
                  <a:lnTo>
                    <a:pt x="360" y="0"/>
                  </a:lnTo>
                  <a:lnTo>
                    <a:pt x="336" y="8"/>
                  </a:lnTo>
                  <a:lnTo>
                    <a:pt x="334" y="8"/>
                  </a:lnTo>
                  <a:lnTo>
                    <a:pt x="307" y="13"/>
                  </a:lnTo>
                  <a:lnTo>
                    <a:pt x="307" y="13"/>
                  </a:lnTo>
                  <a:lnTo>
                    <a:pt x="280" y="18"/>
                  </a:lnTo>
                  <a:lnTo>
                    <a:pt x="280" y="18"/>
                  </a:lnTo>
                  <a:lnTo>
                    <a:pt x="253" y="21"/>
                  </a:lnTo>
                  <a:lnTo>
                    <a:pt x="250" y="21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196" y="18"/>
                  </a:lnTo>
                  <a:lnTo>
                    <a:pt x="196" y="18"/>
                  </a:lnTo>
                  <a:lnTo>
                    <a:pt x="170" y="16"/>
                  </a:lnTo>
                  <a:lnTo>
                    <a:pt x="167" y="16"/>
                  </a:lnTo>
                  <a:lnTo>
                    <a:pt x="140" y="13"/>
                  </a:lnTo>
                  <a:lnTo>
                    <a:pt x="140" y="13"/>
                  </a:lnTo>
                  <a:lnTo>
                    <a:pt x="113" y="5"/>
                  </a:lnTo>
                  <a:lnTo>
                    <a:pt x="110" y="5"/>
                  </a:lnTo>
                  <a:lnTo>
                    <a:pt x="94" y="2"/>
                  </a:lnTo>
                  <a:lnTo>
                    <a:pt x="81" y="26"/>
                  </a:lnTo>
                  <a:lnTo>
                    <a:pt x="65" y="53"/>
                  </a:lnTo>
                  <a:lnTo>
                    <a:pt x="51" y="83"/>
                  </a:lnTo>
                  <a:lnTo>
                    <a:pt x="38" y="110"/>
                  </a:lnTo>
                  <a:lnTo>
                    <a:pt x="27" y="139"/>
                  </a:lnTo>
                  <a:lnTo>
                    <a:pt x="19" y="166"/>
                  </a:lnTo>
                  <a:lnTo>
                    <a:pt x="14" y="196"/>
                  </a:lnTo>
                  <a:lnTo>
                    <a:pt x="6" y="225"/>
                  </a:lnTo>
                  <a:lnTo>
                    <a:pt x="3" y="252"/>
                  </a:lnTo>
                  <a:lnTo>
                    <a:pt x="0" y="282"/>
                  </a:lnTo>
                  <a:lnTo>
                    <a:pt x="0" y="311"/>
                  </a:lnTo>
                  <a:lnTo>
                    <a:pt x="0" y="341"/>
                  </a:lnTo>
                  <a:lnTo>
                    <a:pt x="3" y="370"/>
                  </a:lnTo>
                  <a:lnTo>
                    <a:pt x="8" y="402"/>
                  </a:lnTo>
                  <a:lnTo>
                    <a:pt x="14" y="432"/>
                  </a:lnTo>
                  <a:lnTo>
                    <a:pt x="22" y="461"/>
                  </a:lnTo>
                  <a:lnTo>
                    <a:pt x="30" y="494"/>
                  </a:lnTo>
                  <a:lnTo>
                    <a:pt x="38" y="518"/>
                  </a:lnTo>
                  <a:lnTo>
                    <a:pt x="49" y="545"/>
                  </a:lnTo>
                  <a:lnTo>
                    <a:pt x="59" y="569"/>
                  </a:lnTo>
                  <a:lnTo>
                    <a:pt x="70" y="590"/>
                  </a:lnTo>
                  <a:lnTo>
                    <a:pt x="84" y="612"/>
                  </a:lnTo>
                  <a:lnTo>
                    <a:pt x="97" y="633"/>
                  </a:lnTo>
                  <a:lnTo>
                    <a:pt x="97" y="633"/>
                  </a:lnTo>
                  <a:lnTo>
                    <a:pt x="616" y="5"/>
                  </a:lnTo>
                  <a:lnTo>
                    <a:pt x="592" y="13"/>
                  </a:lnTo>
                  <a:lnTo>
                    <a:pt x="589" y="13"/>
                  </a:lnTo>
                  <a:lnTo>
                    <a:pt x="562" y="16"/>
                  </a:lnTo>
                  <a:lnTo>
                    <a:pt x="562" y="16"/>
                  </a:lnTo>
                  <a:lnTo>
                    <a:pt x="535" y="18"/>
                  </a:lnTo>
                  <a:lnTo>
                    <a:pt x="535" y="18"/>
                  </a:lnTo>
                  <a:lnTo>
                    <a:pt x="508" y="21"/>
                  </a:lnTo>
                  <a:lnTo>
                    <a:pt x="506" y="21"/>
                  </a:lnTo>
                  <a:lnTo>
                    <a:pt x="479" y="21"/>
                  </a:lnTo>
                  <a:lnTo>
                    <a:pt x="479" y="21"/>
                  </a:lnTo>
                  <a:lnTo>
                    <a:pt x="452" y="18"/>
                  </a:lnTo>
                  <a:lnTo>
                    <a:pt x="452" y="18"/>
                  </a:lnTo>
                  <a:lnTo>
                    <a:pt x="425" y="13"/>
                  </a:lnTo>
                  <a:lnTo>
                    <a:pt x="422" y="13"/>
                  </a:lnTo>
                  <a:lnTo>
                    <a:pt x="395" y="8"/>
                  </a:lnTo>
                  <a:lnTo>
                    <a:pt x="395" y="8"/>
                  </a:lnTo>
                  <a:lnTo>
                    <a:pt x="369" y="0"/>
                  </a:lnTo>
                  <a:lnTo>
                    <a:pt x="3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9" name="Freeform 71">
              <a:extLst>
                <a:ext uri="{FF2B5EF4-FFF2-40B4-BE49-F238E27FC236}">
                  <a16:creationId xmlns:a16="http://schemas.microsoft.com/office/drawing/2014/main" id="{BD6C0638-29F5-47DA-B923-4066271E1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" y="159"/>
              <a:ext cx="680" cy="693"/>
            </a:xfrm>
            <a:custGeom>
              <a:avLst/>
              <a:gdLst>
                <a:gd name="T0" fmla="*/ 249 w 253"/>
                <a:gd name="T1" fmla="*/ 0 h 258"/>
                <a:gd name="T2" fmla="*/ 220 w 253"/>
                <a:gd name="T3" fmla="*/ 6 h 258"/>
                <a:gd name="T4" fmla="*/ 191 w 253"/>
                <a:gd name="T5" fmla="*/ 8 h 258"/>
                <a:gd name="T6" fmla="*/ 162 w 253"/>
                <a:gd name="T7" fmla="*/ 3 h 258"/>
                <a:gd name="T8" fmla="*/ 150 w 253"/>
                <a:gd name="T9" fmla="*/ 0 h 258"/>
                <a:gd name="T10" fmla="*/ 146 w 253"/>
                <a:gd name="T11" fmla="*/ 0 h 258"/>
                <a:gd name="T12" fmla="*/ 134 w 253"/>
                <a:gd name="T13" fmla="*/ 3 h 258"/>
                <a:gd name="T14" fmla="*/ 105 w 253"/>
                <a:gd name="T15" fmla="*/ 8 h 258"/>
                <a:gd name="T16" fmla="*/ 76 w 253"/>
                <a:gd name="T17" fmla="*/ 6 h 258"/>
                <a:gd name="T18" fmla="*/ 47 w 253"/>
                <a:gd name="T19" fmla="*/ 0 h 258"/>
                <a:gd name="T20" fmla="*/ 42 w 253"/>
                <a:gd name="T21" fmla="*/ 0 h 258"/>
                <a:gd name="T22" fmla="*/ 41 w 253"/>
                <a:gd name="T23" fmla="*/ 1 h 258"/>
                <a:gd name="T24" fmla="*/ 38 w 253"/>
                <a:gd name="T25" fmla="*/ 5 h 258"/>
                <a:gd name="T26" fmla="*/ 31 w 253"/>
                <a:gd name="T27" fmla="*/ 16 h 258"/>
                <a:gd name="T28" fmla="*/ 20 w 253"/>
                <a:gd name="T29" fmla="*/ 38 h 258"/>
                <a:gd name="T30" fmla="*/ 15 w 253"/>
                <a:gd name="T31" fmla="*/ 49 h 258"/>
                <a:gd name="T32" fmla="*/ 8 w 253"/>
                <a:gd name="T33" fmla="*/ 71 h 258"/>
                <a:gd name="T34" fmla="*/ 5 w 253"/>
                <a:gd name="T35" fmla="*/ 82 h 258"/>
                <a:gd name="T36" fmla="*/ 1 w 253"/>
                <a:gd name="T37" fmla="*/ 105 h 258"/>
                <a:gd name="T38" fmla="*/ 0 w 253"/>
                <a:gd name="T39" fmla="*/ 117 h 258"/>
                <a:gd name="T40" fmla="*/ 0 w 253"/>
                <a:gd name="T41" fmla="*/ 140 h 258"/>
                <a:gd name="T42" fmla="*/ 1 w 253"/>
                <a:gd name="T43" fmla="*/ 152 h 258"/>
                <a:gd name="T44" fmla="*/ 5 w 253"/>
                <a:gd name="T45" fmla="*/ 175 h 258"/>
                <a:gd name="T46" fmla="*/ 8 w 253"/>
                <a:gd name="T47" fmla="*/ 188 h 258"/>
                <a:gd name="T48" fmla="*/ 15 w 253"/>
                <a:gd name="T49" fmla="*/ 210 h 258"/>
                <a:gd name="T50" fmla="*/ 19 w 253"/>
                <a:gd name="T51" fmla="*/ 219 h 258"/>
                <a:gd name="T52" fmla="*/ 28 w 253"/>
                <a:gd name="T53" fmla="*/ 238 h 258"/>
                <a:gd name="T54" fmla="*/ 33 w 253"/>
                <a:gd name="T55" fmla="*/ 247 h 258"/>
                <a:gd name="T56" fmla="*/ 41 w 253"/>
                <a:gd name="T57" fmla="*/ 258 h 258"/>
                <a:gd name="T58" fmla="*/ 43 w 253"/>
                <a:gd name="T59" fmla="*/ 240 h 258"/>
                <a:gd name="T60" fmla="*/ 30 w 253"/>
                <a:gd name="T61" fmla="*/ 215 h 258"/>
                <a:gd name="T62" fmla="*/ 20 w 253"/>
                <a:gd name="T63" fmla="*/ 184 h 258"/>
                <a:gd name="T64" fmla="*/ 13 w 253"/>
                <a:gd name="T65" fmla="*/ 150 h 258"/>
                <a:gd name="T66" fmla="*/ 12 w 253"/>
                <a:gd name="T67" fmla="*/ 117 h 258"/>
                <a:gd name="T68" fmla="*/ 17 w 253"/>
                <a:gd name="T69" fmla="*/ 85 h 258"/>
                <a:gd name="T70" fmla="*/ 26 w 253"/>
                <a:gd name="T71" fmla="*/ 53 h 258"/>
                <a:gd name="T72" fmla="*/ 42 w 253"/>
                <a:gd name="T73" fmla="*/ 22 h 258"/>
                <a:gd name="T74" fmla="*/ 54 w 253"/>
                <a:gd name="T75" fmla="*/ 14 h 258"/>
                <a:gd name="T76" fmla="*/ 74 w 253"/>
                <a:gd name="T77" fmla="*/ 18 h 258"/>
                <a:gd name="T78" fmla="*/ 85 w 253"/>
                <a:gd name="T79" fmla="*/ 19 h 258"/>
                <a:gd name="T80" fmla="*/ 105 w 253"/>
                <a:gd name="T81" fmla="*/ 20 h 258"/>
                <a:gd name="T82" fmla="*/ 116 w 253"/>
                <a:gd name="T83" fmla="*/ 19 h 258"/>
                <a:gd name="T84" fmla="*/ 136 w 253"/>
                <a:gd name="T85" fmla="*/ 15 h 258"/>
                <a:gd name="T86" fmla="*/ 147 w 253"/>
                <a:gd name="T87" fmla="*/ 12 h 258"/>
                <a:gd name="T88" fmla="*/ 159 w 253"/>
                <a:gd name="T89" fmla="*/ 15 h 258"/>
                <a:gd name="T90" fmla="*/ 170 w 253"/>
                <a:gd name="T91" fmla="*/ 17 h 258"/>
                <a:gd name="T92" fmla="*/ 190 w 253"/>
                <a:gd name="T93" fmla="*/ 20 h 258"/>
                <a:gd name="T94" fmla="*/ 201 w 253"/>
                <a:gd name="T95" fmla="*/ 20 h 258"/>
                <a:gd name="T96" fmla="*/ 221 w 253"/>
                <a:gd name="T97" fmla="*/ 18 h 258"/>
                <a:gd name="T98" fmla="*/ 232 w 253"/>
                <a:gd name="T99" fmla="*/ 17 h 258"/>
                <a:gd name="T100" fmla="*/ 250 w 253"/>
                <a:gd name="T10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3" h="258">
                  <a:moveTo>
                    <a:pt x="250" y="0"/>
                  </a:moveTo>
                  <a:cubicBezTo>
                    <a:pt x="250" y="0"/>
                    <a:pt x="249" y="0"/>
                    <a:pt x="249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29" y="5"/>
                    <a:pt x="229" y="5"/>
                    <a:pt x="229" y="5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10" y="7"/>
                    <a:pt x="210" y="7"/>
                    <a:pt x="210" y="7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3"/>
                    <a:pt x="134" y="3"/>
                    <a:pt x="134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2"/>
                    <a:pt x="40" y="2"/>
                    <a:pt x="39" y="3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5" y="175"/>
                    <a:pt x="5" y="175"/>
                    <a:pt x="5" y="17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33" y="246"/>
                    <a:pt x="33" y="246"/>
                    <a:pt x="33" y="246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41" y="258"/>
                    <a:pt x="41" y="258"/>
                    <a:pt x="41" y="258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3" y="240"/>
                    <a:pt x="43" y="240"/>
                    <a:pt x="43" y="240"/>
                  </a:cubicBezTo>
                  <a:cubicBezTo>
                    <a:pt x="38" y="232"/>
                    <a:pt x="38" y="232"/>
                    <a:pt x="38" y="232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26" y="205"/>
                    <a:pt x="26" y="205"/>
                    <a:pt x="26" y="20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17" y="173"/>
                    <a:pt x="17" y="173"/>
                    <a:pt x="17" y="173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31" y="17"/>
                    <a:pt x="231" y="17"/>
                    <a:pt x="231" y="17"/>
                  </a:cubicBezTo>
                  <a:cubicBezTo>
                    <a:pt x="232" y="17"/>
                    <a:pt x="232" y="17"/>
                    <a:pt x="232" y="17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2" y="0"/>
                    <a:pt x="251" y="0"/>
                    <a:pt x="2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30" name="Group 100">
            <a:extLst>
              <a:ext uri="{FF2B5EF4-FFF2-40B4-BE49-F238E27FC236}">
                <a16:creationId xmlns:a16="http://schemas.microsoft.com/office/drawing/2014/main" id="{A2AF5404-0534-461F-81E0-7895E04D6F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48521" y="576017"/>
            <a:ext cx="787975" cy="639407"/>
            <a:chOff x="6" y="-2"/>
            <a:chExt cx="1676" cy="1360"/>
          </a:xfrm>
        </p:grpSpPr>
        <p:sp>
          <p:nvSpPr>
            <p:cNvPr id="31" name="Rectangle 101">
              <a:extLst>
                <a:ext uri="{FF2B5EF4-FFF2-40B4-BE49-F238E27FC236}">
                  <a16:creationId xmlns:a16="http://schemas.microsoft.com/office/drawing/2014/main" id="{ADB032D1-7221-451B-BBA7-4C442379E0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7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2" name="Rectangle 102">
              <a:extLst>
                <a:ext uri="{FF2B5EF4-FFF2-40B4-BE49-F238E27FC236}">
                  <a16:creationId xmlns:a16="http://schemas.microsoft.com/office/drawing/2014/main" id="{67EC842A-B8FA-4649-8000-1278113A4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Rectangle 103">
              <a:extLst>
                <a:ext uri="{FF2B5EF4-FFF2-40B4-BE49-F238E27FC236}">
                  <a16:creationId xmlns:a16="http://schemas.microsoft.com/office/drawing/2014/main" id="{CBD68603-FB8F-4EE5-9A5D-3B9E16D96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17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Rectangle 104">
              <a:extLst>
                <a:ext uri="{FF2B5EF4-FFF2-40B4-BE49-F238E27FC236}">
                  <a16:creationId xmlns:a16="http://schemas.microsoft.com/office/drawing/2014/main" id="{94DF07C7-EFC7-46B9-A601-27315E9AF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5" name="Rectangle 105">
              <a:extLst>
                <a:ext uri="{FF2B5EF4-FFF2-40B4-BE49-F238E27FC236}">
                  <a16:creationId xmlns:a16="http://schemas.microsoft.com/office/drawing/2014/main" id="{FE3D6A0C-3CA0-4EA0-A165-E41876FB6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811"/>
              <a:ext cx="1103" cy="172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6" name="Rectangle 106">
              <a:extLst>
                <a:ext uri="{FF2B5EF4-FFF2-40B4-BE49-F238E27FC236}">
                  <a16:creationId xmlns:a16="http://schemas.microsoft.com/office/drawing/2014/main" id="{44EC1C16-2F0C-4934-B3E5-254BA7900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811"/>
              <a:ext cx="11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7" name="Rectangle 107">
              <a:extLst>
                <a:ext uri="{FF2B5EF4-FFF2-40B4-BE49-F238E27FC236}">
                  <a16:creationId xmlns:a16="http://schemas.microsoft.com/office/drawing/2014/main" id="{8AA99773-A0A4-45C9-A395-8540F209D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994"/>
              <a:ext cx="1103" cy="17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8" name="Rectangle 108">
              <a:extLst>
                <a:ext uri="{FF2B5EF4-FFF2-40B4-BE49-F238E27FC236}">
                  <a16:creationId xmlns:a16="http://schemas.microsoft.com/office/drawing/2014/main" id="{2EBBA625-6A9A-4550-AC25-07A06D84C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994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9" name="Rectangle 109">
              <a:extLst>
                <a:ext uri="{FF2B5EF4-FFF2-40B4-BE49-F238E27FC236}">
                  <a16:creationId xmlns:a16="http://schemas.microsoft.com/office/drawing/2014/main" id="{51A33C50-4F08-4D79-BBAF-3687E0F7B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1187"/>
              <a:ext cx="1103" cy="171"/>
            </a:xfrm>
            <a:prstGeom prst="rect">
              <a:avLst/>
            </a:pr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0" name="Rectangle 110">
              <a:extLst>
                <a:ext uri="{FF2B5EF4-FFF2-40B4-BE49-F238E27FC236}">
                  <a16:creationId xmlns:a16="http://schemas.microsoft.com/office/drawing/2014/main" id="{6489C18B-0E99-49D3-B2D4-424E35917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1187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33068E48-4AAC-4E21-AEFB-9D58B42FE7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" y="800"/>
              <a:ext cx="688" cy="387"/>
            </a:xfrm>
            <a:custGeom>
              <a:avLst/>
              <a:gdLst>
                <a:gd name="T0" fmla="*/ 238 w 688"/>
                <a:gd name="T1" fmla="*/ 365 h 387"/>
                <a:gd name="T2" fmla="*/ 0 w 688"/>
                <a:gd name="T3" fmla="*/ 365 h 387"/>
                <a:gd name="T4" fmla="*/ 0 w 688"/>
                <a:gd name="T5" fmla="*/ 387 h 387"/>
                <a:gd name="T6" fmla="*/ 211 w 688"/>
                <a:gd name="T7" fmla="*/ 387 h 387"/>
                <a:gd name="T8" fmla="*/ 238 w 688"/>
                <a:gd name="T9" fmla="*/ 365 h 387"/>
                <a:gd name="T10" fmla="*/ 463 w 688"/>
                <a:gd name="T11" fmla="*/ 183 h 387"/>
                <a:gd name="T12" fmla="*/ 0 w 688"/>
                <a:gd name="T13" fmla="*/ 183 h 387"/>
                <a:gd name="T14" fmla="*/ 0 w 688"/>
                <a:gd name="T15" fmla="*/ 194 h 387"/>
                <a:gd name="T16" fmla="*/ 450 w 688"/>
                <a:gd name="T17" fmla="*/ 194 h 387"/>
                <a:gd name="T18" fmla="*/ 463 w 688"/>
                <a:gd name="T19" fmla="*/ 183 h 387"/>
                <a:gd name="T20" fmla="*/ 688 w 688"/>
                <a:gd name="T21" fmla="*/ 0 h 387"/>
                <a:gd name="T22" fmla="*/ 0 w 688"/>
                <a:gd name="T23" fmla="*/ 0 h 387"/>
                <a:gd name="T24" fmla="*/ 0 w 688"/>
                <a:gd name="T25" fmla="*/ 11 h 387"/>
                <a:gd name="T26" fmla="*/ 674 w 688"/>
                <a:gd name="T27" fmla="*/ 11 h 387"/>
                <a:gd name="T28" fmla="*/ 688 w 688"/>
                <a:gd name="T2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8" h="387">
                  <a:moveTo>
                    <a:pt x="238" y="365"/>
                  </a:moveTo>
                  <a:lnTo>
                    <a:pt x="0" y="365"/>
                  </a:lnTo>
                  <a:lnTo>
                    <a:pt x="0" y="387"/>
                  </a:lnTo>
                  <a:lnTo>
                    <a:pt x="211" y="387"/>
                  </a:lnTo>
                  <a:lnTo>
                    <a:pt x="238" y="365"/>
                  </a:lnTo>
                  <a:close/>
                  <a:moveTo>
                    <a:pt x="463" y="183"/>
                  </a:moveTo>
                  <a:lnTo>
                    <a:pt x="0" y="183"/>
                  </a:lnTo>
                  <a:lnTo>
                    <a:pt x="0" y="194"/>
                  </a:lnTo>
                  <a:lnTo>
                    <a:pt x="450" y="194"/>
                  </a:lnTo>
                  <a:lnTo>
                    <a:pt x="463" y="183"/>
                  </a:lnTo>
                  <a:close/>
                  <a:moveTo>
                    <a:pt x="688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74" y="11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F1C33B6-AC7A-4E78-9367-12A99689E6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" y="800"/>
              <a:ext cx="688" cy="387"/>
            </a:xfrm>
            <a:custGeom>
              <a:avLst/>
              <a:gdLst>
                <a:gd name="T0" fmla="*/ 238 w 688"/>
                <a:gd name="T1" fmla="*/ 365 h 387"/>
                <a:gd name="T2" fmla="*/ 0 w 688"/>
                <a:gd name="T3" fmla="*/ 365 h 387"/>
                <a:gd name="T4" fmla="*/ 0 w 688"/>
                <a:gd name="T5" fmla="*/ 387 h 387"/>
                <a:gd name="T6" fmla="*/ 211 w 688"/>
                <a:gd name="T7" fmla="*/ 387 h 387"/>
                <a:gd name="T8" fmla="*/ 238 w 688"/>
                <a:gd name="T9" fmla="*/ 365 h 387"/>
                <a:gd name="T10" fmla="*/ 463 w 688"/>
                <a:gd name="T11" fmla="*/ 183 h 387"/>
                <a:gd name="T12" fmla="*/ 0 w 688"/>
                <a:gd name="T13" fmla="*/ 183 h 387"/>
                <a:gd name="T14" fmla="*/ 0 w 688"/>
                <a:gd name="T15" fmla="*/ 194 h 387"/>
                <a:gd name="T16" fmla="*/ 450 w 688"/>
                <a:gd name="T17" fmla="*/ 194 h 387"/>
                <a:gd name="T18" fmla="*/ 463 w 688"/>
                <a:gd name="T19" fmla="*/ 183 h 387"/>
                <a:gd name="T20" fmla="*/ 688 w 688"/>
                <a:gd name="T21" fmla="*/ 0 h 387"/>
                <a:gd name="T22" fmla="*/ 0 w 688"/>
                <a:gd name="T23" fmla="*/ 0 h 387"/>
                <a:gd name="T24" fmla="*/ 0 w 688"/>
                <a:gd name="T25" fmla="*/ 11 h 387"/>
                <a:gd name="T26" fmla="*/ 674 w 688"/>
                <a:gd name="T27" fmla="*/ 11 h 387"/>
                <a:gd name="T28" fmla="*/ 688 w 688"/>
                <a:gd name="T2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8" h="387">
                  <a:moveTo>
                    <a:pt x="238" y="365"/>
                  </a:moveTo>
                  <a:lnTo>
                    <a:pt x="0" y="365"/>
                  </a:lnTo>
                  <a:lnTo>
                    <a:pt x="0" y="387"/>
                  </a:lnTo>
                  <a:lnTo>
                    <a:pt x="211" y="387"/>
                  </a:lnTo>
                  <a:lnTo>
                    <a:pt x="238" y="365"/>
                  </a:lnTo>
                  <a:moveTo>
                    <a:pt x="463" y="183"/>
                  </a:moveTo>
                  <a:lnTo>
                    <a:pt x="0" y="183"/>
                  </a:lnTo>
                  <a:lnTo>
                    <a:pt x="0" y="194"/>
                  </a:lnTo>
                  <a:lnTo>
                    <a:pt x="450" y="194"/>
                  </a:lnTo>
                  <a:lnTo>
                    <a:pt x="463" y="183"/>
                  </a:lnTo>
                  <a:moveTo>
                    <a:pt x="688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74" y="11"/>
                  </a:lnTo>
                  <a:lnTo>
                    <a:pt x="6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ED822E3D-B9E0-4F9F-B92B-D12DE1D2C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629"/>
              <a:ext cx="899" cy="171"/>
            </a:xfrm>
            <a:custGeom>
              <a:avLst/>
              <a:gdLst>
                <a:gd name="T0" fmla="*/ 899 w 899"/>
                <a:gd name="T1" fmla="*/ 0 h 171"/>
                <a:gd name="T2" fmla="*/ 0 w 899"/>
                <a:gd name="T3" fmla="*/ 0 h 171"/>
                <a:gd name="T4" fmla="*/ 0 w 899"/>
                <a:gd name="T5" fmla="*/ 171 h 171"/>
                <a:gd name="T6" fmla="*/ 688 w 899"/>
                <a:gd name="T7" fmla="*/ 171 h 171"/>
                <a:gd name="T8" fmla="*/ 899 w 899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171">
                  <a:moveTo>
                    <a:pt x="899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688" y="171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97549139-B0D2-4A13-AC64-8AC386B9F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629"/>
              <a:ext cx="899" cy="171"/>
            </a:xfrm>
            <a:custGeom>
              <a:avLst/>
              <a:gdLst>
                <a:gd name="T0" fmla="*/ 899 w 899"/>
                <a:gd name="T1" fmla="*/ 0 h 171"/>
                <a:gd name="T2" fmla="*/ 0 w 899"/>
                <a:gd name="T3" fmla="*/ 0 h 171"/>
                <a:gd name="T4" fmla="*/ 0 w 899"/>
                <a:gd name="T5" fmla="*/ 171 h 171"/>
                <a:gd name="T6" fmla="*/ 688 w 899"/>
                <a:gd name="T7" fmla="*/ 171 h 171"/>
                <a:gd name="T8" fmla="*/ 899 w 899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171">
                  <a:moveTo>
                    <a:pt x="899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688" y="171"/>
                  </a:lnTo>
                  <a:lnTo>
                    <a:pt x="8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40F210B0-6412-40D6-95DC-A65E3D1E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811"/>
              <a:ext cx="674" cy="172"/>
            </a:xfrm>
            <a:custGeom>
              <a:avLst/>
              <a:gdLst>
                <a:gd name="T0" fmla="*/ 674 w 674"/>
                <a:gd name="T1" fmla="*/ 0 h 172"/>
                <a:gd name="T2" fmla="*/ 0 w 674"/>
                <a:gd name="T3" fmla="*/ 0 h 172"/>
                <a:gd name="T4" fmla="*/ 0 w 674"/>
                <a:gd name="T5" fmla="*/ 172 h 172"/>
                <a:gd name="T6" fmla="*/ 463 w 674"/>
                <a:gd name="T7" fmla="*/ 172 h 172"/>
                <a:gd name="T8" fmla="*/ 674 w 674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172">
                  <a:moveTo>
                    <a:pt x="674" y="0"/>
                  </a:moveTo>
                  <a:lnTo>
                    <a:pt x="0" y="0"/>
                  </a:lnTo>
                  <a:lnTo>
                    <a:pt x="0" y="172"/>
                  </a:lnTo>
                  <a:lnTo>
                    <a:pt x="463" y="172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0BA26408-F22D-4F14-83C1-0688D7945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811"/>
              <a:ext cx="674" cy="172"/>
            </a:xfrm>
            <a:custGeom>
              <a:avLst/>
              <a:gdLst>
                <a:gd name="T0" fmla="*/ 674 w 674"/>
                <a:gd name="T1" fmla="*/ 0 h 172"/>
                <a:gd name="T2" fmla="*/ 0 w 674"/>
                <a:gd name="T3" fmla="*/ 0 h 172"/>
                <a:gd name="T4" fmla="*/ 0 w 674"/>
                <a:gd name="T5" fmla="*/ 172 h 172"/>
                <a:gd name="T6" fmla="*/ 463 w 674"/>
                <a:gd name="T7" fmla="*/ 172 h 172"/>
                <a:gd name="T8" fmla="*/ 674 w 674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172">
                  <a:moveTo>
                    <a:pt x="674" y="0"/>
                  </a:moveTo>
                  <a:lnTo>
                    <a:pt x="0" y="0"/>
                  </a:lnTo>
                  <a:lnTo>
                    <a:pt x="0" y="172"/>
                  </a:lnTo>
                  <a:lnTo>
                    <a:pt x="463" y="172"/>
                  </a:lnTo>
                  <a:lnTo>
                    <a:pt x="6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7E0466AF-3006-4AC2-B305-EFE45F4F9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994"/>
              <a:ext cx="450" cy="171"/>
            </a:xfrm>
            <a:custGeom>
              <a:avLst/>
              <a:gdLst>
                <a:gd name="T0" fmla="*/ 450 w 450"/>
                <a:gd name="T1" fmla="*/ 0 h 171"/>
                <a:gd name="T2" fmla="*/ 0 w 450"/>
                <a:gd name="T3" fmla="*/ 0 h 171"/>
                <a:gd name="T4" fmla="*/ 0 w 450"/>
                <a:gd name="T5" fmla="*/ 171 h 171"/>
                <a:gd name="T6" fmla="*/ 238 w 450"/>
                <a:gd name="T7" fmla="*/ 171 h 171"/>
                <a:gd name="T8" fmla="*/ 450 w 450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171">
                  <a:moveTo>
                    <a:pt x="450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38" y="17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A851E8A4-6AA5-4B18-86C8-4F38A057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994"/>
              <a:ext cx="450" cy="171"/>
            </a:xfrm>
            <a:custGeom>
              <a:avLst/>
              <a:gdLst>
                <a:gd name="T0" fmla="*/ 450 w 450"/>
                <a:gd name="T1" fmla="*/ 0 h 171"/>
                <a:gd name="T2" fmla="*/ 0 w 450"/>
                <a:gd name="T3" fmla="*/ 0 h 171"/>
                <a:gd name="T4" fmla="*/ 0 w 450"/>
                <a:gd name="T5" fmla="*/ 171 h 171"/>
                <a:gd name="T6" fmla="*/ 238 w 450"/>
                <a:gd name="T7" fmla="*/ 171 h 171"/>
                <a:gd name="T8" fmla="*/ 450 w 450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171">
                  <a:moveTo>
                    <a:pt x="450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38" y="171"/>
                  </a:lnTo>
                  <a:lnTo>
                    <a:pt x="4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73B89015-0A86-4E63-89C5-0819B9310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187"/>
              <a:ext cx="211" cy="171"/>
            </a:xfrm>
            <a:custGeom>
              <a:avLst/>
              <a:gdLst>
                <a:gd name="T0" fmla="*/ 211 w 211"/>
                <a:gd name="T1" fmla="*/ 0 h 171"/>
                <a:gd name="T2" fmla="*/ 0 w 211"/>
                <a:gd name="T3" fmla="*/ 0 h 171"/>
                <a:gd name="T4" fmla="*/ 0 w 211"/>
                <a:gd name="T5" fmla="*/ 171 h 171"/>
                <a:gd name="T6" fmla="*/ 211 w 211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71">
                  <a:moveTo>
                    <a:pt x="211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F7D6F7FD-BE69-4A57-9AB4-A03EC1081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187"/>
              <a:ext cx="211" cy="171"/>
            </a:xfrm>
            <a:custGeom>
              <a:avLst/>
              <a:gdLst>
                <a:gd name="T0" fmla="*/ 211 w 211"/>
                <a:gd name="T1" fmla="*/ 0 h 171"/>
                <a:gd name="T2" fmla="*/ 0 w 211"/>
                <a:gd name="T3" fmla="*/ 0 h 171"/>
                <a:gd name="T4" fmla="*/ 0 w 211"/>
                <a:gd name="T5" fmla="*/ 171 h 171"/>
                <a:gd name="T6" fmla="*/ 211 w 211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71">
                  <a:moveTo>
                    <a:pt x="211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7B8977D3-D801-4864-A295-5D6220C358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6"/>
              <a:ext cx="857" cy="623"/>
            </a:xfrm>
            <a:custGeom>
              <a:avLst/>
              <a:gdLst>
                <a:gd name="T0" fmla="*/ 60 w 320"/>
                <a:gd name="T1" fmla="*/ 232 h 232"/>
                <a:gd name="T2" fmla="*/ 60 w 320"/>
                <a:gd name="T3" fmla="*/ 164 h 232"/>
                <a:gd name="T4" fmla="*/ 160 w 320"/>
                <a:gd name="T5" fmla="*/ 64 h 232"/>
                <a:gd name="T6" fmla="*/ 260 w 320"/>
                <a:gd name="T7" fmla="*/ 164 h 232"/>
                <a:gd name="T8" fmla="*/ 260 w 320"/>
                <a:gd name="T9" fmla="*/ 232 h 232"/>
                <a:gd name="T10" fmla="*/ 320 w 320"/>
                <a:gd name="T11" fmla="*/ 232 h 232"/>
                <a:gd name="T12" fmla="*/ 320 w 320"/>
                <a:gd name="T13" fmla="*/ 160 h 232"/>
                <a:gd name="T14" fmla="*/ 160 w 320"/>
                <a:gd name="T15" fmla="*/ 0 h 232"/>
                <a:gd name="T16" fmla="*/ 0 w 320"/>
                <a:gd name="T17" fmla="*/ 160 h 232"/>
                <a:gd name="T18" fmla="*/ 0 w 320"/>
                <a:gd name="T19" fmla="*/ 232 h 232"/>
                <a:gd name="T20" fmla="*/ 60 w 320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232">
                  <a:moveTo>
                    <a:pt x="60" y="232"/>
                  </a:moveTo>
                  <a:cubicBezTo>
                    <a:pt x="60" y="164"/>
                    <a:pt x="60" y="164"/>
                    <a:pt x="60" y="164"/>
                  </a:cubicBezTo>
                  <a:cubicBezTo>
                    <a:pt x="60" y="109"/>
                    <a:pt x="105" y="64"/>
                    <a:pt x="160" y="64"/>
                  </a:cubicBezTo>
                  <a:cubicBezTo>
                    <a:pt x="215" y="64"/>
                    <a:pt x="260" y="109"/>
                    <a:pt x="260" y="16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320" y="232"/>
                    <a:pt x="320" y="232"/>
                    <a:pt x="320" y="232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60" y="232"/>
                    <a:pt x="60" y="232"/>
                    <a:pt x="60" y="232"/>
                  </a:cubicBezTo>
                </a:path>
              </a:pathLst>
            </a:custGeom>
            <a:solidFill>
              <a:srgbClr val="0078D7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2F6ED000-C6A2-4699-8612-2A96BE28A4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" y="-2"/>
              <a:ext cx="645" cy="438"/>
            </a:xfrm>
            <a:custGeom>
              <a:avLst/>
              <a:gdLst>
                <a:gd name="T0" fmla="*/ 158 w 241"/>
                <a:gd name="T1" fmla="*/ 67 h 163"/>
                <a:gd name="T2" fmla="*/ 63 w 241"/>
                <a:gd name="T3" fmla="*/ 144 h 163"/>
                <a:gd name="T4" fmla="*/ 158 w 241"/>
                <a:gd name="T5" fmla="*/ 67 h 163"/>
                <a:gd name="T6" fmla="*/ 241 w 241"/>
                <a:gd name="T7" fmla="*/ 0 h 163"/>
                <a:gd name="T8" fmla="*/ 0 w 241"/>
                <a:gd name="T9" fmla="*/ 0 h 163"/>
                <a:gd name="T10" fmla="*/ 0 w 241"/>
                <a:gd name="T11" fmla="*/ 163 h 163"/>
                <a:gd name="T12" fmla="*/ 160 w 241"/>
                <a:gd name="T13" fmla="*/ 3 h 163"/>
                <a:gd name="T14" fmla="*/ 222 w 241"/>
                <a:gd name="T15" fmla="*/ 15 h 163"/>
                <a:gd name="T16" fmla="*/ 241 w 241"/>
                <a:gd name="T1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163">
                  <a:moveTo>
                    <a:pt x="158" y="67"/>
                  </a:moveTo>
                  <a:cubicBezTo>
                    <a:pt x="112" y="68"/>
                    <a:pt x="73" y="101"/>
                    <a:pt x="63" y="144"/>
                  </a:cubicBezTo>
                  <a:cubicBezTo>
                    <a:pt x="158" y="67"/>
                    <a:pt x="158" y="67"/>
                    <a:pt x="158" y="67"/>
                  </a:cubicBezTo>
                  <a:moveTo>
                    <a:pt x="24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75"/>
                    <a:pt x="72" y="3"/>
                    <a:pt x="160" y="3"/>
                  </a:cubicBezTo>
                  <a:cubicBezTo>
                    <a:pt x="182" y="3"/>
                    <a:pt x="203" y="7"/>
                    <a:pt x="222" y="15"/>
                  </a:cubicBezTo>
                  <a:cubicBezTo>
                    <a:pt x="241" y="0"/>
                    <a:pt x="241" y="0"/>
                    <a:pt x="24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19A412A9-D53C-47A4-B7AB-8E86E6AC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6"/>
              <a:ext cx="594" cy="515"/>
            </a:xfrm>
            <a:custGeom>
              <a:avLst/>
              <a:gdLst>
                <a:gd name="T0" fmla="*/ 160 w 222"/>
                <a:gd name="T1" fmla="*/ 0 h 192"/>
                <a:gd name="T2" fmla="*/ 0 w 222"/>
                <a:gd name="T3" fmla="*/ 160 h 192"/>
                <a:gd name="T4" fmla="*/ 0 w 222"/>
                <a:gd name="T5" fmla="*/ 192 h 192"/>
                <a:gd name="T6" fmla="*/ 63 w 222"/>
                <a:gd name="T7" fmla="*/ 141 h 192"/>
                <a:gd name="T8" fmla="*/ 158 w 222"/>
                <a:gd name="T9" fmla="*/ 64 h 192"/>
                <a:gd name="T10" fmla="*/ 222 w 222"/>
                <a:gd name="T11" fmla="*/ 12 h 192"/>
                <a:gd name="T12" fmla="*/ 160 w 222"/>
                <a:gd name="T1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2" h="192">
                  <a:moveTo>
                    <a:pt x="160" y="0"/>
                  </a:moveTo>
                  <a:cubicBezTo>
                    <a:pt x="72" y="0"/>
                    <a:pt x="0" y="72"/>
                    <a:pt x="0" y="16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63" y="141"/>
                    <a:pt x="63" y="141"/>
                    <a:pt x="63" y="141"/>
                  </a:cubicBezTo>
                  <a:cubicBezTo>
                    <a:pt x="73" y="98"/>
                    <a:pt x="112" y="65"/>
                    <a:pt x="158" y="64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03" y="4"/>
                    <a:pt x="182" y="0"/>
                    <a:pt x="160" y="0"/>
                  </a:cubicBezTo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54" name="Group 145">
            <a:extLst>
              <a:ext uri="{FF2B5EF4-FFF2-40B4-BE49-F238E27FC236}">
                <a16:creationId xmlns:a16="http://schemas.microsoft.com/office/drawing/2014/main" id="{D6BA21A2-7E44-4C14-84D7-A7893E310910}"/>
              </a:ext>
            </a:extLst>
          </p:cNvPr>
          <p:cNvGrpSpPr/>
          <p:nvPr/>
        </p:nvGrpSpPr>
        <p:grpSpPr>
          <a:xfrm>
            <a:off x="620587" y="3879872"/>
            <a:ext cx="480114" cy="1244986"/>
            <a:chOff x="16732482" y="1930152"/>
            <a:chExt cx="1069320" cy="2871627"/>
          </a:xfrm>
          <a:effectLst/>
        </p:grpSpPr>
        <p:sp>
          <p:nvSpPr>
            <p:cNvPr id="55" name="Rectangle 630">
              <a:extLst>
                <a:ext uri="{FF2B5EF4-FFF2-40B4-BE49-F238E27FC236}">
                  <a16:creationId xmlns:a16="http://schemas.microsoft.com/office/drawing/2014/main" id="{374A7B83-C0A5-46BD-B262-EE90600406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177840" y="2456695"/>
              <a:ext cx="185565" cy="547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6" name="Freeform 631">
              <a:extLst>
                <a:ext uri="{FF2B5EF4-FFF2-40B4-BE49-F238E27FC236}">
                  <a16:creationId xmlns:a16="http://schemas.microsoft.com/office/drawing/2014/main" id="{9A1D3966-3193-48A1-BB33-A3E2545E2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86859" y="4681160"/>
              <a:ext cx="229638" cy="120619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7" name="Freeform 632">
              <a:extLst>
                <a:ext uri="{FF2B5EF4-FFF2-40B4-BE49-F238E27FC236}">
                  <a16:creationId xmlns:a16="http://schemas.microsoft.com/office/drawing/2014/main" id="{00448BA0-8AB3-4188-A371-EEAFA35EB3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29387" y="4681160"/>
              <a:ext cx="229638" cy="120619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8" name="Freeform 633">
              <a:extLst>
                <a:ext uri="{FF2B5EF4-FFF2-40B4-BE49-F238E27FC236}">
                  <a16:creationId xmlns:a16="http://schemas.microsoft.com/office/drawing/2014/main" id="{4382DE04-620C-40ED-821B-4BD01DCBB3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73459" y="1978863"/>
              <a:ext cx="361853" cy="433759"/>
            </a:xfrm>
            <a:custGeom>
              <a:avLst/>
              <a:gdLst>
                <a:gd name="T0" fmla="*/ 59 w 66"/>
                <a:gd name="T1" fmla="*/ 45 h 79"/>
                <a:gd name="T2" fmla="*/ 23 w 66"/>
                <a:gd name="T3" fmla="*/ 74 h 79"/>
                <a:gd name="T4" fmla="*/ 6 w 66"/>
                <a:gd name="T5" fmla="*/ 30 h 79"/>
                <a:gd name="T6" fmla="*/ 46 w 66"/>
                <a:gd name="T7" fmla="*/ 5 h 79"/>
                <a:gd name="T8" fmla="*/ 59 w 66"/>
                <a:gd name="T9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9">
                  <a:moveTo>
                    <a:pt x="59" y="45"/>
                  </a:moveTo>
                  <a:cubicBezTo>
                    <a:pt x="53" y="64"/>
                    <a:pt x="39" y="79"/>
                    <a:pt x="23" y="74"/>
                  </a:cubicBezTo>
                  <a:cubicBezTo>
                    <a:pt x="8" y="69"/>
                    <a:pt x="0" y="49"/>
                    <a:pt x="6" y="30"/>
                  </a:cubicBezTo>
                  <a:cubicBezTo>
                    <a:pt x="13" y="11"/>
                    <a:pt x="30" y="0"/>
                    <a:pt x="46" y="5"/>
                  </a:cubicBezTo>
                  <a:cubicBezTo>
                    <a:pt x="62" y="10"/>
                    <a:pt x="66" y="26"/>
                    <a:pt x="59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59" name="Freeform 634">
              <a:extLst>
                <a:ext uri="{FF2B5EF4-FFF2-40B4-BE49-F238E27FC236}">
                  <a16:creationId xmlns:a16="http://schemas.microsoft.com/office/drawing/2014/main" id="{6605C03C-E594-47C1-84CC-0579834C73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1930152"/>
              <a:ext cx="357213" cy="405924"/>
            </a:xfrm>
            <a:custGeom>
              <a:avLst/>
              <a:gdLst>
                <a:gd name="T0" fmla="*/ 56 w 65"/>
                <a:gd name="T1" fmla="*/ 24 h 74"/>
                <a:gd name="T2" fmla="*/ 50 w 65"/>
                <a:gd name="T3" fmla="*/ 67 h 74"/>
                <a:gd name="T4" fmla="*/ 10 w 65"/>
                <a:gd name="T5" fmla="*/ 51 h 74"/>
                <a:gd name="T6" fmla="*/ 15 w 65"/>
                <a:gd name="T7" fmla="*/ 8 h 74"/>
                <a:gd name="T8" fmla="*/ 56 w 65"/>
                <a:gd name="T9" fmla="*/ 2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4">
                  <a:moveTo>
                    <a:pt x="56" y="24"/>
                  </a:moveTo>
                  <a:cubicBezTo>
                    <a:pt x="65" y="40"/>
                    <a:pt x="63" y="59"/>
                    <a:pt x="50" y="67"/>
                  </a:cubicBezTo>
                  <a:cubicBezTo>
                    <a:pt x="37" y="74"/>
                    <a:pt x="19" y="67"/>
                    <a:pt x="10" y="51"/>
                  </a:cubicBezTo>
                  <a:cubicBezTo>
                    <a:pt x="0" y="34"/>
                    <a:pt x="3" y="15"/>
                    <a:pt x="15" y="8"/>
                  </a:cubicBezTo>
                  <a:cubicBezTo>
                    <a:pt x="28" y="0"/>
                    <a:pt x="46" y="7"/>
                    <a:pt x="56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0" name="Freeform 635">
              <a:extLst>
                <a:ext uri="{FF2B5EF4-FFF2-40B4-BE49-F238E27FC236}">
                  <a16:creationId xmlns:a16="http://schemas.microsoft.com/office/drawing/2014/main" id="{872AF478-29CE-41A7-8A81-79D6FC010B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7840" y="2308241"/>
              <a:ext cx="185565" cy="192524"/>
            </a:xfrm>
            <a:custGeom>
              <a:avLst/>
              <a:gdLst>
                <a:gd name="T0" fmla="*/ 80 w 80"/>
                <a:gd name="T1" fmla="*/ 64 h 83"/>
                <a:gd name="T2" fmla="*/ 40 w 80"/>
                <a:gd name="T3" fmla="*/ 83 h 83"/>
                <a:gd name="T4" fmla="*/ 0 w 80"/>
                <a:gd name="T5" fmla="*/ 64 h 83"/>
                <a:gd name="T6" fmla="*/ 0 w 80"/>
                <a:gd name="T7" fmla="*/ 0 h 83"/>
                <a:gd name="T8" fmla="*/ 80 w 80"/>
                <a:gd name="T9" fmla="*/ 0 h 83"/>
                <a:gd name="T10" fmla="*/ 80 w 80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64"/>
                  </a:moveTo>
                  <a:lnTo>
                    <a:pt x="40" y="83"/>
                  </a:lnTo>
                  <a:lnTo>
                    <a:pt x="0" y="6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6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1" name="Freeform 636">
              <a:extLst>
                <a:ext uri="{FF2B5EF4-FFF2-40B4-BE49-F238E27FC236}">
                  <a16:creationId xmlns:a16="http://schemas.microsoft.com/office/drawing/2014/main" id="{D5410E99-E297-4BDD-B74F-313341C3AB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9590" y="2500765"/>
              <a:ext cx="104381" cy="732984"/>
            </a:xfrm>
            <a:custGeom>
              <a:avLst/>
              <a:gdLst>
                <a:gd name="T0" fmla="*/ 35 w 45"/>
                <a:gd name="T1" fmla="*/ 23 h 316"/>
                <a:gd name="T2" fmla="*/ 45 w 45"/>
                <a:gd name="T3" fmla="*/ 19 h 316"/>
                <a:gd name="T4" fmla="*/ 23 w 45"/>
                <a:gd name="T5" fmla="*/ 0 h 316"/>
                <a:gd name="T6" fmla="*/ 0 w 45"/>
                <a:gd name="T7" fmla="*/ 19 h 316"/>
                <a:gd name="T8" fmla="*/ 11 w 45"/>
                <a:gd name="T9" fmla="*/ 23 h 316"/>
                <a:gd name="T10" fmla="*/ 9 w 45"/>
                <a:gd name="T11" fmla="*/ 290 h 316"/>
                <a:gd name="T12" fmla="*/ 23 w 45"/>
                <a:gd name="T13" fmla="*/ 316 h 316"/>
                <a:gd name="T14" fmla="*/ 35 w 45"/>
                <a:gd name="T15" fmla="*/ 290 h 316"/>
                <a:gd name="T16" fmla="*/ 35 w 45"/>
                <a:gd name="T17" fmla="*/ 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16">
                  <a:moveTo>
                    <a:pt x="35" y="23"/>
                  </a:moveTo>
                  <a:lnTo>
                    <a:pt x="45" y="19"/>
                  </a:lnTo>
                  <a:lnTo>
                    <a:pt x="23" y="0"/>
                  </a:lnTo>
                  <a:lnTo>
                    <a:pt x="0" y="19"/>
                  </a:lnTo>
                  <a:lnTo>
                    <a:pt x="11" y="23"/>
                  </a:lnTo>
                  <a:lnTo>
                    <a:pt x="9" y="290"/>
                  </a:lnTo>
                  <a:lnTo>
                    <a:pt x="23" y="316"/>
                  </a:lnTo>
                  <a:lnTo>
                    <a:pt x="35" y="290"/>
                  </a:lnTo>
                  <a:lnTo>
                    <a:pt x="35" y="2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2" name="Freeform 637">
              <a:extLst>
                <a:ext uri="{FF2B5EF4-FFF2-40B4-BE49-F238E27FC236}">
                  <a16:creationId xmlns:a16="http://schemas.microsoft.com/office/drawing/2014/main" id="{C126A91D-3262-475E-B07B-58C4E85A0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07475" y="2510044"/>
              <a:ext cx="394327" cy="1025250"/>
            </a:xfrm>
            <a:custGeom>
              <a:avLst/>
              <a:gdLst>
                <a:gd name="T0" fmla="*/ 72 w 72"/>
                <a:gd name="T1" fmla="*/ 8 h 187"/>
                <a:gd name="T2" fmla="*/ 43 w 72"/>
                <a:gd name="T3" fmla="*/ 0 h 187"/>
                <a:gd name="T4" fmla="*/ 0 w 72"/>
                <a:gd name="T5" fmla="*/ 187 h 187"/>
                <a:gd name="T6" fmla="*/ 29 w 72"/>
                <a:gd name="T7" fmla="*/ 187 h 187"/>
                <a:gd name="T8" fmla="*/ 72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72" y="8"/>
                  </a:moveTo>
                  <a:cubicBezTo>
                    <a:pt x="62" y="5"/>
                    <a:pt x="53" y="3"/>
                    <a:pt x="43" y="0"/>
                  </a:cubicBezTo>
                  <a:cubicBezTo>
                    <a:pt x="15" y="60"/>
                    <a:pt x="6" y="121"/>
                    <a:pt x="0" y="187"/>
                  </a:cubicBezTo>
                  <a:cubicBezTo>
                    <a:pt x="29" y="187"/>
                    <a:pt x="29" y="187"/>
                    <a:pt x="29" y="187"/>
                  </a:cubicBezTo>
                  <a:cubicBezTo>
                    <a:pt x="36" y="123"/>
                    <a:pt x="45" y="66"/>
                    <a:pt x="72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3" name="Freeform 638">
              <a:extLst>
                <a:ext uri="{FF2B5EF4-FFF2-40B4-BE49-F238E27FC236}">
                  <a16:creationId xmlns:a16="http://schemas.microsoft.com/office/drawing/2014/main" id="{7B3E02F4-5B1B-4DB7-BDD1-98D50252B1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32482" y="2510044"/>
              <a:ext cx="394327" cy="1025250"/>
            </a:xfrm>
            <a:custGeom>
              <a:avLst/>
              <a:gdLst>
                <a:gd name="T0" fmla="*/ 0 w 72"/>
                <a:gd name="T1" fmla="*/ 8 h 187"/>
                <a:gd name="T2" fmla="*/ 28 w 72"/>
                <a:gd name="T3" fmla="*/ 0 h 187"/>
                <a:gd name="T4" fmla="*/ 72 w 72"/>
                <a:gd name="T5" fmla="*/ 187 h 187"/>
                <a:gd name="T6" fmla="*/ 43 w 72"/>
                <a:gd name="T7" fmla="*/ 187 h 187"/>
                <a:gd name="T8" fmla="*/ 0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0" y="8"/>
                  </a:moveTo>
                  <a:cubicBezTo>
                    <a:pt x="9" y="5"/>
                    <a:pt x="19" y="3"/>
                    <a:pt x="28" y="0"/>
                  </a:cubicBezTo>
                  <a:cubicBezTo>
                    <a:pt x="56" y="60"/>
                    <a:pt x="66" y="121"/>
                    <a:pt x="72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36" y="123"/>
                    <a:pt x="27" y="66"/>
                    <a:pt x="0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4" name="Freeform 639">
              <a:extLst>
                <a:ext uri="{FF2B5EF4-FFF2-40B4-BE49-F238E27FC236}">
                  <a16:creationId xmlns:a16="http://schemas.microsoft.com/office/drawing/2014/main" id="{9517CE09-6BD7-4A19-AD69-C1F209BE63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75260" y="3628076"/>
              <a:ext cx="241235" cy="1073961"/>
            </a:xfrm>
            <a:custGeom>
              <a:avLst/>
              <a:gdLst>
                <a:gd name="T0" fmla="*/ 85 w 104"/>
                <a:gd name="T1" fmla="*/ 463 h 463"/>
                <a:gd name="T2" fmla="*/ 14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85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85" y="463"/>
                  </a:moveTo>
                  <a:lnTo>
                    <a:pt x="14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85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5" name="Freeform 640">
              <a:extLst>
                <a:ext uri="{FF2B5EF4-FFF2-40B4-BE49-F238E27FC236}">
                  <a16:creationId xmlns:a16="http://schemas.microsoft.com/office/drawing/2014/main" id="{BF48CC5C-4278-4602-A32E-6E91F85D18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29387" y="3628076"/>
              <a:ext cx="241235" cy="1073961"/>
            </a:xfrm>
            <a:custGeom>
              <a:avLst/>
              <a:gdLst>
                <a:gd name="T0" fmla="*/ 90 w 104"/>
                <a:gd name="T1" fmla="*/ 463 h 463"/>
                <a:gd name="T2" fmla="*/ 19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90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90" y="463"/>
                  </a:moveTo>
                  <a:lnTo>
                    <a:pt x="19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90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6" name="Freeform 641">
              <a:extLst>
                <a:ext uri="{FF2B5EF4-FFF2-40B4-BE49-F238E27FC236}">
                  <a16:creationId xmlns:a16="http://schemas.microsoft.com/office/drawing/2014/main" id="{A2C87EEA-5F61-433D-9A7F-EB3D7CC33F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64948" y="3535294"/>
              <a:ext cx="113660" cy="132216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13 h 24"/>
                <a:gd name="T4" fmla="*/ 10 w 21"/>
                <a:gd name="T5" fmla="*/ 24 h 24"/>
                <a:gd name="T6" fmla="*/ 21 w 21"/>
                <a:gd name="T7" fmla="*/ 13 h 24"/>
                <a:gd name="T8" fmla="*/ 21 w 21"/>
                <a:gd name="T9" fmla="*/ 0 h 24"/>
                <a:gd name="T10" fmla="*/ 0 w 2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4" y="24"/>
                    <a:pt x="10" y="24"/>
                  </a:cubicBezTo>
                  <a:cubicBezTo>
                    <a:pt x="16" y="24"/>
                    <a:pt x="21" y="19"/>
                    <a:pt x="21" y="1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7" name="Freeform 642">
              <a:extLst>
                <a:ext uri="{FF2B5EF4-FFF2-40B4-BE49-F238E27FC236}">
                  <a16:creationId xmlns:a16="http://schemas.microsoft.com/office/drawing/2014/main" id="{ACAE9FB2-BEC1-4C37-9059-3733BB0729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55679" y="3535294"/>
              <a:ext cx="120618" cy="132216"/>
            </a:xfrm>
            <a:custGeom>
              <a:avLst/>
              <a:gdLst>
                <a:gd name="T0" fmla="*/ 0 w 22"/>
                <a:gd name="T1" fmla="*/ 0 h 24"/>
                <a:gd name="T2" fmla="*/ 0 w 22"/>
                <a:gd name="T3" fmla="*/ 13 h 24"/>
                <a:gd name="T4" fmla="*/ 11 w 22"/>
                <a:gd name="T5" fmla="*/ 24 h 24"/>
                <a:gd name="T6" fmla="*/ 22 w 22"/>
                <a:gd name="T7" fmla="*/ 13 h 24"/>
                <a:gd name="T8" fmla="*/ 22 w 22"/>
                <a:gd name="T9" fmla="*/ 0 h 24"/>
                <a:gd name="T10" fmla="*/ 0 w 2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7" y="24"/>
                    <a:pt x="22" y="19"/>
                    <a:pt x="22" y="13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8" name="Freeform 643">
              <a:extLst>
                <a:ext uri="{FF2B5EF4-FFF2-40B4-BE49-F238E27FC236}">
                  <a16:creationId xmlns:a16="http://schemas.microsoft.com/office/drawing/2014/main" id="{D9CBED53-DCF7-42D8-A5FB-0E6A021078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73717" y="2456695"/>
              <a:ext cx="591489" cy="1171383"/>
            </a:xfrm>
            <a:custGeom>
              <a:avLst/>
              <a:gdLst>
                <a:gd name="T0" fmla="*/ 167 w 255"/>
                <a:gd name="T1" fmla="*/ 0 h 505"/>
                <a:gd name="T2" fmla="*/ 127 w 255"/>
                <a:gd name="T3" fmla="*/ 314 h 505"/>
                <a:gd name="T4" fmla="*/ 87 w 255"/>
                <a:gd name="T5" fmla="*/ 0 h 505"/>
                <a:gd name="T6" fmla="*/ 0 w 255"/>
                <a:gd name="T7" fmla="*/ 23 h 505"/>
                <a:gd name="T8" fmla="*/ 4 w 255"/>
                <a:gd name="T9" fmla="*/ 505 h 505"/>
                <a:gd name="T10" fmla="*/ 250 w 255"/>
                <a:gd name="T11" fmla="*/ 505 h 505"/>
                <a:gd name="T12" fmla="*/ 255 w 255"/>
                <a:gd name="T13" fmla="*/ 23 h 505"/>
                <a:gd name="T14" fmla="*/ 167 w 255"/>
                <a:gd name="T1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505">
                  <a:moveTo>
                    <a:pt x="167" y="0"/>
                  </a:moveTo>
                  <a:lnTo>
                    <a:pt x="127" y="314"/>
                  </a:lnTo>
                  <a:lnTo>
                    <a:pt x="87" y="0"/>
                  </a:lnTo>
                  <a:lnTo>
                    <a:pt x="0" y="23"/>
                  </a:lnTo>
                  <a:lnTo>
                    <a:pt x="4" y="505"/>
                  </a:lnTo>
                  <a:lnTo>
                    <a:pt x="250" y="505"/>
                  </a:lnTo>
                  <a:lnTo>
                    <a:pt x="255" y="2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69" name="Freeform 644">
              <a:extLst>
                <a:ext uri="{FF2B5EF4-FFF2-40B4-BE49-F238E27FC236}">
                  <a16:creationId xmlns:a16="http://schemas.microsoft.com/office/drawing/2014/main" id="{2055201C-8616-4D7C-B568-6F646B1D40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2170" y="21226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0" name="Freeform 645">
              <a:extLst>
                <a:ext uri="{FF2B5EF4-FFF2-40B4-BE49-F238E27FC236}">
                  <a16:creationId xmlns:a16="http://schemas.microsoft.com/office/drawing/2014/main" id="{BEDDB691-5A10-4855-9F35-066740396B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2170" y="21157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1" name="Freeform 646">
              <a:extLst>
                <a:ext uri="{FF2B5EF4-FFF2-40B4-BE49-F238E27FC236}">
                  <a16:creationId xmlns:a16="http://schemas.microsoft.com/office/drawing/2014/main" id="{3D8F7027-CD1D-4F42-9BB5-4FD6EA5C66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209948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2" name="Freeform 647">
              <a:extLst>
                <a:ext uri="{FF2B5EF4-FFF2-40B4-BE49-F238E27FC236}">
                  <a16:creationId xmlns:a16="http://schemas.microsoft.com/office/drawing/2014/main" id="{B5A7390F-FA3A-4883-9B53-C0C9A341F9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21064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3" name="Freeform 648">
              <a:extLst>
                <a:ext uri="{FF2B5EF4-FFF2-40B4-BE49-F238E27FC236}">
                  <a16:creationId xmlns:a16="http://schemas.microsoft.com/office/drawing/2014/main" id="{C08BFE47-C0D6-408B-A714-872CDB08C2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16754" y="21064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4" name="Freeform 649">
              <a:extLst>
                <a:ext uri="{FF2B5EF4-FFF2-40B4-BE49-F238E27FC236}">
                  <a16:creationId xmlns:a16="http://schemas.microsoft.com/office/drawing/2014/main" id="{0CDB0FF2-F4DF-42E2-9DBA-2E8A7D6686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17530" y="2127315"/>
              <a:ext cx="0" cy="463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5" name="Freeform 650">
              <a:extLst>
                <a:ext uri="{FF2B5EF4-FFF2-40B4-BE49-F238E27FC236}">
                  <a16:creationId xmlns:a16="http://schemas.microsoft.com/office/drawing/2014/main" id="{9D8CBDF9-8437-4E3C-9EA6-58FC277CD2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17530" y="2131955"/>
              <a:ext cx="0" cy="695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6" name="Freeform 651">
              <a:extLst>
                <a:ext uri="{FF2B5EF4-FFF2-40B4-BE49-F238E27FC236}">
                  <a16:creationId xmlns:a16="http://schemas.microsoft.com/office/drawing/2014/main" id="{00FA627D-D527-4F5F-A6ED-03C76C3A8B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33767" y="20948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7" name="Freeform 652">
              <a:extLst>
                <a:ext uri="{FF2B5EF4-FFF2-40B4-BE49-F238E27FC236}">
                  <a16:creationId xmlns:a16="http://schemas.microsoft.com/office/drawing/2014/main" id="{D127C85D-02A7-4EB1-9234-22FA22C9B9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8352" y="21319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8" name="Freeform 653">
              <a:extLst>
                <a:ext uri="{FF2B5EF4-FFF2-40B4-BE49-F238E27FC236}">
                  <a16:creationId xmlns:a16="http://schemas.microsoft.com/office/drawing/2014/main" id="{81C31F18-171A-4BDF-A33E-1A7372F18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3713" y="21157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79" name="Freeform 654">
              <a:extLst>
                <a:ext uri="{FF2B5EF4-FFF2-40B4-BE49-F238E27FC236}">
                  <a16:creationId xmlns:a16="http://schemas.microsoft.com/office/drawing/2014/main" id="{4BFB1599-043F-4E32-84C2-2196E7196C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3713" y="2111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0" name="Freeform 655">
              <a:extLst>
                <a:ext uri="{FF2B5EF4-FFF2-40B4-BE49-F238E27FC236}">
                  <a16:creationId xmlns:a16="http://schemas.microsoft.com/office/drawing/2014/main" id="{2C2CA4D0-BC21-469E-A489-B8DFD0EC36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8352" y="21226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1" name="Freeform 656">
              <a:extLst>
                <a:ext uri="{FF2B5EF4-FFF2-40B4-BE49-F238E27FC236}">
                  <a16:creationId xmlns:a16="http://schemas.microsoft.com/office/drawing/2014/main" id="{37D34417-30E4-4767-AA6C-09BD52CCCA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9695" y="2083244"/>
              <a:ext cx="366492" cy="329378"/>
            </a:xfrm>
            <a:custGeom>
              <a:avLst/>
              <a:gdLst>
                <a:gd name="T0" fmla="*/ 64 w 67"/>
                <a:gd name="T1" fmla="*/ 15 h 60"/>
                <a:gd name="T2" fmla="*/ 62 w 67"/>
                <a:gd name="T3" fmla="*/ 14 h 60"/>
                <a:gd name="T4" fmla="*/ 62 w 67"/>
                <a:gd name="T5" fmla="*/ 10 h 60"/>
                <a:gd name="T6" fmla="*/ 62 w 67"/>
                <a:gd name="T7" fmla="*/ 9 h 60"/>
                <a:gd name="T8" fmla="*/ 62 w 67"/>
                <a:gd name="T9" fmla="*/ 9 h 60"/>
                <a:gd name="T10" fmla="*/ 62 w 67"/>
                <a:gd name="T11" fmla="*/ 8 h 60"/>
                <a:gd name="T12" fmla="*/ 61 w 67"/>
                <a:gd name="T13" fmla="*/ 7 h 60"/>
                <a:gd name="T14" fmla="*/ 61 w 67"/>
                <a:gd name="T15" fmla="*/ 7 h 60"/>
                <a:gd name="T16" fmla="*/ 61 w 67"/>
                <a:gd name="T17" fmla="*/ 6 h 60"/>
                <a:gd name="T18" fmla="*/ 61 w 67"/>
                <a:gd name="T19" fmla="*/ 6 h 60"/>
                <a:gd name="T20" fmla="*/ 60 w 67"/>
                <a:gd name="T21" fmla="*/ 4 h 60"/>
                <a:gd name="T22" fmla="*/ 60 w 67"/>
                <a:gd name="T23" fmla="*/ 4 h 60"/>
                <a:gd name="T24" fmla="*/ 60 w 67"/>
                <a:gd name="T25" fmla="*/ 3 h 60"/>
                <a:gd name="T26" fmla="*/ 60 w 67"/>
                <a:gd name="T27" fmla="*/ 3 h 60"/>
                <a:gd name="T28" fmla="*/ 59 w 67"/>
                <a:gd name="T29" fmla="*/ 2 h 60"/>
                <a:gd name="T30" fmla="*/ 59 w 67"/>
                <a:gd name="T31" fmla="*/ 2 h 60"/>
                <a:gd name="T32" fmla="*/ 54 w 67"/>
                <a:gd name="T33" fmla="*/ 3 h 60"/>
                <a:gd name="T34" fmla="*/ 45 w 67"/>
                <a:gd name="T35" fmla="*/ 1 h 60"/>
                <a:gd name="T36" fmla="*/ 27 w 67"/>
                <a:gd name="T37" fmla="*/ 3 h 60"/>
                <a:gd name="T38" fmla="*/ 9 w 67"/>
                <a:gd name="T39" fmla="*/ 0 h 60"/>
                <a:gd name="T40" fmla="*/ 7 w 67"/>
                <a:gd name="T41" fmla="*/ 4 h 60"/>
                <a:gd name="T42" fmla="*/ 7 w 67"/>
                <a:gd name="T43" fmla="*/ 4 h 60"/>
                <a:gd name="T44" fmla="*/ 6 w 67"/>
                <a:gd name="T45" fmla="*/ 5 h 60"/>
                <a:gd name="T46" fmla="*/ 6 w 67"/>
                <a:gd name="T47" fmla="*/ 5 h 60"/>
                <a:gd name="T48" fmla="*/ 6 w 67"/>
                <a:gd name="T49" fmla="*/ 6 h 60"/>
                <a:gd name="T50" fmla="*/ 6 w 67"/>
                <a:gd name="T51" fmla="*/ 6 h 60"/>
                <a:gd name="T52" fmla="*/ 5 w 67"/>
                <a:gd name="T53" fmla="*/ 7 h 60"/>
                <a:gd name="T54" fmla="*/ 5 w 67"/>
                <a:gd name="T55" fmla="*/ 7 h 60"/>
                <a:gd name="T56" fmla="*/ 5 w 67"/>
                <a:gd name="T57" fmla="*/ 9 h 60"/>
                <a:gd name="T58" fmla="*/ 5 w 67"/>
                <a:gd name="T59" fmla="*/ 9 h 60"/>
                <a:gd name="T60" fmla="*/ 5 w 67"/>
                <a:gd name="T61" fmla="*/ 10 h 60"/>
                <a:gd name="T62" fmla="*/ 5 w 67"/>
                <a:gd name="T63" fmla="*/ 14 h 60"/>
                <a:gd name="T64" fmla="*/ 4 w 67"/>
                <a:gd name="T65" fmla="*/ 14 h 60"/>
                <a:gd name="T66" fmla="*/ 0 w 67"/>
                <a:gd name="T67" fmla="*/ 19 h 60"/>
                <a:gd name="T68" fmla="*/ 0 w 67"/>
                <a:gd name="T69" fmla="*/ 30 h 60"/>
                <a:gd name="T70" fmla="*/ 5 w 67"/>
                <a:gd name="T71" fmla="*/ 35 h 60"/>
                <a:gd name="T72" fmla="*/ 21 w 67"/>
                <a:gd name="T73" fmla="*/ 60 h 60"/>
                <a:gd name="T74" fmla="*/ 46 w 67"/>
                <a:gd name="T75" fmla="*/ 60 h 60"/>
                <a:gd name="T76" fmla="*/ 62 w 67"/>
                <a:gd name="T77" fmla="*/ 35 h 60"/>
                <a:gd name="T78" fmla="*/ 67 w 67"/>
                <a:gd name="T79" fmla="*/ 30 h 60"/>
                <a:gd name="T80" fmla="*/ 67 w 67"/>
                <a:gd name="T81" fmla="*/ 19 h 60"/>
                <a:gd name="T82" fmla="*/ 64 w 67"/>
                <a:gd name="T83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60">
                  <a:moveTo>
                    <a:pt x="64" y="15"/>
                  </a:moveTo>
                  <a:cubicBezTo>
                    <a:pt x="63" y="15"/>
                    <a:pt x="62" y="14"/>
                    <a:pt x="62" y="14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60" y="4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3"/>
                    <a:pt x="56" y="3"/>
                    <a:pt x="54" y="3"/>
                  </a:cubicBezTo>
                  <a:cubicBezTo>
                    <a:pt x="50" y="3"/>
                    <a:pt x="47" y="2"/>
                    <a:pt x="45" y="1"/>
                  </a:cubicBezTo>
                  <a:cubicBezTo>
                    <a:pt x="40" y="2"/>
                    <a:pt x="34" y="3"/>
                    <a:pt x="27" y="3"/>
                  </a:cubicBezTo>
                  <a:cubicBezTo>
                    <a:pt x="20" y="3"/>
                    <a:pt x="14" y="2"/>
                    <a:pt x="9" y="0"/>
                  </a:cubicBezTo>
                  <a:cubicBezTo>
                    <a:pt x="8" y="1"/>
                    <a:pt x="7" y="2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4"/>
                  </a:cubicBezTo>
                  <a:cubicBezTo>
                    <a:pt x="2" y="15"/>
                    <a:pt x="0" y="17"/>
                    <a:pt x="0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5"/>
                    <a:pt x="5" y="35"/>
                  </a:cubicBezTo>
                  <a:cubicBezTo>
                    <a:pt x="5" y="35"/>
                    <a:pt x="13" y="60"/>
                    <a:pt x="21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54" y="60"/>
                    <a:pt x="62" y="35"/>
                    <a:pt x="62" y="35"/>
                  </a:cubicBezTo>
                  <a:cubicBezTo>
                    <a:pt x="65" y="35"/>
                    <a:pt x="67" y="32"/>
                    <a:pt x="67" y="3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7"/>
                    <a:pt x="65" y="15"/>
                    <a:pt x="64" y="15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2" name="Freeform 657">
              <a:extLst>
                <a:ext uri="{FF2B5EF4-FFF2-40B4-BE49-F238E27FC236}">
                  <a16:creationId xmlns:a16="http://schemas.microsoft.com/office/drawing/2014/main" id="{59D78CCB-0C06-4C55-9D9A-0D003B17B1D7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110571" y="2150511"/>
              <a:ext cx="313142" cy="102061"/>
            </a:xfrm>
            <a:custGeom>
              <a:avLst/>
              <a:gdLst>
                <a:gd name="T0" fmla="*/ 56 w 57"/>
                <a:gd name="T1" fmla="*/ 2 h 19"/>
                <a:gd name="T2" fmla="*/ 42 w 57"/>
                <a:gd name="T3" fmla="*/ 1 h 19"/>
                <a:gd name="T4" fmla="*/ 28 w 57"/>
                <a:gd name="T5" fmla="*/ 4 h 19"/>
                <a:gd name="T6" fmla="*/ 15 w 57"/>
                <a:gd name="T7" fmla="*/ 1 h 19"/>
                <a:gd name="T8" fmla="*/ 0 w 57"/>
                <a:gd name="T9" fmla="*/ 2 h 19"/>
                <a:gd name="T10" fmla="*/ 0 w 57"/>
                <a:gd name="T11" fmla="*/ 4 h 19"/>
                <a:gd name="T12" fmla="*/ 2 w 57"/>
                <a:gd name="T13" fmla="*/ 6 h 19"/>
                <a:gd name="T14" fmla="*/ 3 w 57"/>
                <a:gd name="T15" fmla="*/ 10 h 19"/>
                <a:gd name="T16" fmla="*/ 17 w 57"/>
                <a:gd name="T17" fmla="*/ 18 h 19"/>
                <a:gd name="T18" fmla="*/ 26 w 57"/>
                <a:gd name="T19" fmla="*/ 8 h 19"/>
                <a:gd name="T20" fmla="*/ 28 w 57"/>
                <a:gd name="T21" fmla="*/ 7 h 19"/>
                <a:gd name="T22" fmla="*/ 30 w 57"/>
                <a:gd name="T23" fmla="*/ 8 h 19"/>
                <a:gd name="T24" fmla="*/ 40 w 57"/>
                <a:gd name="T25" fmla="*/ 18 h 19"/>
                <a:gd name="T26" fmla="*/ 53 w 57"/>
                <a:gd name="T27" fmla="*/ 10 h 19"/>
                <a:gd name="T28" fmla="*/ 55 w 57"/>
                <a:gd name="T29" fmla="*/ 6 h 19"/>
                <a:gd name="T30" fmla="*/ 56 w 57"/>
                <a:gd name="T31" fmla="*/ 4 h 19"/>
                <a:gd name="T32" fmla="*/ 56 w 57"/>
                <a:gd name="T33" fmla="*/ 2 h 19"/>
                <a:gd name="T34" fmla="*/ 21 w 57"/>
                <a:gd name="T35" fmla="*/ 14 h 19"/>
                <a:gd name="T36" fmla="*/ 11 w 57"/>
                <a:gd name="T37" fmla="*/ 16 h 19"/>
                <a:gd name="T38" fmla="*/ 5 w 57"/>
                <a:gd name="T39" fmla="*/ 7 h 19"/>
                <a:gd name="T40" fmla="*/ 15 w 57"/>
                <a:gd name="T41" fmla="*/ 2 h 19"/>
                <a:gd name="T42" fmla="*/ 22 w 57"/>
                <a:gd name="T43" fmla="*/ 4 h 19"/>
                <a:gd name="T44" fmla="*/ 21 w 57"/>
                <a:gd name="T45" fmla="*/ 14 h 19"/>
                <a:gd name="T46" fmla="*/ 45 w 57"/>
                <a:gd name="T47" fmla="*/ 16 h 19"/>
                <a:gd name="T48" fmla="*/ 35 w 57"/>
                <a:gd name="T49" fmla="*/ 14 h 19"/>
                <a:gd name="T50" fmla="*/ 35 w 57"/>
                <a:gd name="T51" fmla="*/ 4 h 19"/>
                <a:gd name="T52" fmla="*/ 42 w 57"/>
                <a:gd name="T53" fmla="*/ 2 h 19"/>
                <a:gd name="T54" fmla="*/ 52 w 57"/>
                <a:gd name="T55" fmla="*/ 7 h 19"/>
                <a:gd name="T56" fmla="*/ 45 w 57"/>
                <a:gd name="T5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9">
                  <a:moveTo>
                    <a:pt x="56" y="2"/>
                  </a:moveTo>
                  <a:cubicBezTo>
                    <a:pt x="56" y="2"/>
                    <a:pt x="48" y="0"/>
                    <a:pt x="42" y="1"/>
                  </a:cubicBezTo>
                  <a:cubicBezTo>
                    <a:pt x="36" y="2"/>
                    <a:pt x="31" y="4"/>
                    <a:pt x="28" y="4"/>
                  </a:cubicBezTo>
                  <a:cubicBezTo>
                    <a:pt x="26" y="4"/>
                    <a:pt x="21" y="2"/>
                    <a:pt x="15" y="1"/>
                  </a:cubicBezTo>
                  <a:cubicBezTo>
                    <a:pt x="8" y="0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2" y="6"/>
                  </a:cubicBezTo>
                  <a:cubicBezTo>
                    <a:pt x="3" y="6"/>
                    <a:pt x="3" y="10"/>
                    <a:pt x="3" y="10"/>
                  </a:cubicBezTo>
                  <a:cubicBezTo>
                    <a:pt x="5" y="17"/>
                    <a:pt x="10" y="19"/>
                    <a:pt x="17" y="18"/>
                  </a:cubicBezTo>
                  <a:cubicBezTo>
                    <a:pt x="24" y="17"/>
                    <a:pt x="25" y="9"/>
                    <a:pt x="26" y="8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30" y="7"/>
                    <a:pt x="30" y="8"/>
                  </a:cubicBezTo>
                  <a:cubicBezTo>
                    <a:pt x="31" y="9"/>
                    <a:pt x="33" y="17"/>
                    <a:pt x="40" y="18"/>
                  </a:cubicBezTo>
                  <a:cubicBezTo>
                    <a:pt x="47" y="19"/>
                    <a:pt x="52" y="17"/>
                    <a:pt x="53" y="10"/>
                  </a:cubicBezTo>
                  <a:cubicBezTo>
                    <a:pt x="53" y="10"/>
                    <a:pt x="53" y="6"/>
                    <a:pt x="55" y="6"/>
                  </a:cubicBezTo>
                  <a:cubicBezTo>
                    <a:pt x="56" y="5"/>
                    <a:pt x="56" y="5"/>
                    <a:pt x="56" y="4"/>
                  </a:cubicBezTo>
                  <a:cubicBezTo>
                    <a:pt x="56" y="3"/>
                    <a:pt x="57" y="2"/>
                    <a:pt x="56" y="2"/>
                  </a:cubicBezTo>
                  <a:close/>
                  <a:moveTo>
                    <a:pt x="21" y="14"/>
                  </a:moveTo>
                  <a:cubicBezTo>
                    <a:pt x="19" y="16"/>
                    <a:pt x="16" y="17"/>
                    <a:pt x="11" y="16"/>
                  </a:cubicBezTo>
                  <a:cubicBezTo>
                    <a:pt x="6" y="16"/>
                    <a:pt x="5" y="12"/>
                    <a:pt x="5" y="7"/>
                  </a:cubicBezTo>
                  <a:cubicBezTo>
                    <a:pt x="5" y="1"/>
                    <a:pt x="15" y="2"/>
                    <a:pt x="15" y="2"/>
                  </a:cubicBezTo>
                  <a:cubicBezTo>
                    <a:pt x="19" y="3"/>
                    <a:pt x="19" y="3"/>
                    <a:pt x="22" y="4"/>
                  </a:cubicBezTo>
                  <a:cubicBezTo>
                    <a:pt x="25" y="5"/>
                    <a:pt x="23" y="11"/>
                    <a:pt x="21" y="14"/>
                  </a:cubicBezTo>
                  <a:close/>
                  <a:moveTo>
                    <a:pt x="45" y="16"/>
                  </a:moveTo>
                  <a:cubicBezTo>
                    <a:pt x="41" y="17"/>
                    <a:pt x="37" y="16"/>
                    <a:pt x="35" y="14"/>
                  </a:cubicBezTo>
                  <a:cubicBezTo>
                    <a:pt x="33" y="11"/>
                    <a:pt x="31" y="5"/>
                    <a:pt x="35" y="4"/>
                  </a:cubicBezTo>
                  <a:cubicBezTo>
                    <a:pt x="38" y="3"/>
                    <a:pt x="38" y="3"/>
                    <a:pt x="42" y="2"/>
                  </a:cubicBezTo>
                  <a:cubicBezTo>
                    <a:pt x="42" y="2"/>
                    <a:pt x="52" y="1"/>
                    <a:pt x="52" y="7"/>
                  </a:cubicBezTo>
                  <a:cubicBezTo>
                    <a:pt x="52" y="12"/>
                    <a:pt x="50" y="16"/>
                    <a:pt x="45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3" name="Oval 658">
              <a:extLst>
                <a:ext uri="{FF2B5EF4-FFF2-40B4-BE49-F238E27FC236}">
                  <a16:creationId xmlns:a16="http://schemas.microsoft.com/office/drawing/2014/main" id="{2A4F3020-4172-48AD-87EF-9867B6C7C92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407475" y="2159790"/>
              <a:ext cx="9279" cy="11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84" name="Oval 659">
              <a:extLst>
                <a:ext uri="{FF2B5EF4-FFF2-40B4-BE49-F238E27FC236}">
                  <a16:creationId xmlns:a16="http://schemas.microsoft.com/office/drawing/2014/main" id="{A1348CAD-C747-45B5-A112-9A6F3A25DC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122170" y="2159790"/>
              <a:ext cx="4638" cy="11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85" name="Right Arrow 170">
            <a:extLst>
              <a:ext uri="{FF2B5EF4-FFF2-40B4-BE49-F238E27FC236}">
                <a16:creationId xmlns:a16="http://schemas.microsoft.com/office/drawing/2014/main" id="{272F668B-9036-488A-8BF7-AB39539E451A}"/>
              </a:ext>
            </a:extLst>
          </p:cNvPr>
          <p:cNvSpPr/>
          <p:nvPr/>
        </p:nvSpPr>
        <p:spPr bwMode="auto">
          <a:xfrm>
            <a:off x="77376" y="3067766"/>
            <a:ext cx="5371984" cy="506602"/>
          </a:xfrm>
          <a:prstGeom prst="rightArrow">
            <a:avLst/>
          </a:prstGeom>
          <a:solidFill>
            <a:srgbClr val="EAEAEA">
              <a:lumMod val="90000"/>
              <a:alpha val="6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TextBox 177">
            <a:extLst>
              <a:ext uri="{FF2B5EF4-FFF2-40B4-BE49-F238E27FC236}">
                <a16:creationId xmlns:a16="http://schemas.microsoft.com/office/drawing/2014/main" id="{51F27508-1BD9-4CBB-8392-F04162A7BFCB}"/>
              </a:ext>
            </a:extLst>
          </p:cNvPr>
          <p:cNvSpPr txBox="1"/>
          <p:nvPr/>
        </p:nvSpPr>
        <p:spPr>
          <a:xfrm>
            <a:off x="454464" y="358722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Ordinary</a:t>
            </a:r>
            <a:b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</a:b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user</a:t>
            </a:r>
          </a:p>
        </p:txBody>
      </p:sp>
      <p:sp>
        <p:nvSpPr>
          <p:cNvPr id="87" name="TextBox 178">
            <a:extLst>
              <a:ext uri="{FF2B5EF4-FFF2-40B4-BE49-F238E27FC236}">
                <a16:creationId xmlns:a16="http://schemas.microsoft.com/office/drawing/2014/main" id="{C4DADDFA-4A32-4B0A-A0D6-308053C4EA00}"/>
              </a:ext>
            </a:extLst>
          </p:cNvPr>
          <p:cNvSpPr txBox="1"/>
          <p:nvPr/>
        </p:nvSpPr>
        <p:spPr>
          <a:xfrm>
            <a:off x="1682232" y="358722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Global administrator</a:t>
            </a:r>
          </a:p>
        </p:txBody>
      </p:sp>
      <p:grpSp>
        <p:nvGrpSpPr>
          <p:cNvPr id="88" name="Group 233">
            <a:extLst>
              <a:ext uri="{FF2B5EF4-FFF2-40B4-BE49-F238E27FC236}">
                <a16:creationId xmlns:a16="http://schemas.microsoft.com/office/drawing/2014/main" id="{999745A2-6E5E-4BEF-AEB0-D309D60A7E35}"/>
              </a:ext>
            </a:extLst>
          </p:cNvPr>
          <p:cNvGrpSpPr/>
          <p:nvPr/>
        </p:nvGrpSpPr>
        <p:grpSpPr>
          <a:xfrm>
            <a:off x="4393467" y="3847051"/>
            <a:ext cx="457653" cy="1277867"/>
            <a:chOff x="16732482" y="1930152"/>
            <a:chExt cx="1069320" cy="2871627"/>
          </a:xfrm>
          <a:effectLst/>
        </p:grpSpPr>
        <p:sp>
          <p:nvSpPr>
            <p:cNvPr id="89" name="Rectangle 630">
              <a:extLst>
                <a:ext uri="{FF2B5EF4-FFF2-40B4-BE49-F238E27FC236}">
                  <a16:creationId xmlns:a16="http://schemas.microsoft.com/office/drawing/2014/main" id="{FB9BB16C-6CA7-491C-A91E-9E7EAFD3A3D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177840" y="2456695"/>
              <a:ext cx="185565" cy="547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0" name="Freeform 631">
              <a:extLst>
                <a:ext uri="{FF2B5EF4-FFF2-40B4-BE49-F238E27FC236}">
                  <a16:creationId xmlns:a16="http://schemas.microsoft.com/office/drawing/2014/main" id="{F1F144D8-4693-43F3-94C4-08E5778BC0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86859" y="4681160"/>
              <a:ext cx="229638" cy="120619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1" name="Freeform 632">
              <a:extLst>
                <a:ext uri="{FF2B5EF4-FFF2-40B4-BE49-F238E27FC236}">
                  <a16:creationId xmlns:a16="http://schemas.microsoft.com/office/drawing/2014/main" id="{75CB7658-BD0A-4FEB-B7FC-F1BA41FB9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29387" y="4681160"/>
              <a:ext cx="229638" cy="120619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2" name="Freeform 633">
              <a:extLst>
                <a:ext uri="{FF2B5EF4-FFF2-40B4-BE49-F238E27FC236}">
                  <a16:creationId xmlns:a16="http://schemas.microsoft.com/office/drawing/2014/main" id="{A88602D9-20D5-4436-91A9-3D2EDBC9B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73459" y="1978863"/>
              <a:ext cx="361853" cy="433759"/>
            </a:xfrm>
            <a:custGeom>
              <a:avLst/>
              <a:gdLst>
                <a:gd name="T0" fmla="*/ 59 w 66"/>
                <a:gd name="T1" fmla="*/ 45 h 79"/>
                <a:gd name="T2" fmla="*/ 23 w 66"/>
                <a:gd name="T3" fmla="*/ 74 h 79"/>
                <a:gd name="T4" fmla="*/ 6 w 66"/>
                <a:gd name="T5" fmla="*/ 30 h 79"/>
                <a:gd name="T6" fmla="*/ 46 w 66"/>
                <a:gd name="T7" fmla="*/ 5 h 79"/>
                <a:gd name="T8" fmla="*/ 59 w 66"/>
                <a:gd name="T9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9">
                  <a:moveTo>
                    <a:pt x="59" y="45"/>
                  </a:moveTo>
                  <a:cubicBezTo>
                    <a:pt x="53" y="64"/>
                    <a:pt x="39" y="79"/>
                    <a:pt x="23" y="74"/>
                  </a:cubicBezTo>
                  <a:cubicBezTo>
                    <a:pt x="8" y="69"/>
                    <a:pt x="0" y="49"/>
                    <a:pt x="6" y="30"/>
                  </a:cubicBezTo>
                  <a:cubicBezTo>
                    <a:pt x="13" y="11"/>
                    <a:pt x="30" y="0"/>
                    <a:pt x="46" y="5"/>
                  </a:cubicBezTo>
                  <a:cubicBezTo>
                    <a:pt x="62" y="10"/>
                    <a:pt x="66" y="26"/>
                    <a:pt x="59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3" name="Freeform 634">
              <a:extLst>
                <a:ext uri="{FF2B5EF4-FFF2-40B4-BE49-F238E27FC236}">
                  <a16:creationId xmlns:a16="http://schemas.microsoft.com/office/drawing/2014/main" id="{060EAFD3-35A6-4F35-846C-7D2DE2F27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1930152"/>
              <a:ext cx="357213" cy="405924"/>
            </a:xfrm>
            <a:custGeom>
              <a:avLst/>
              <a:gdLst>
                <a:gd name="T0" fmla="*/ 56 w 65"/>
                <a:gd name="T1" fmla="*/ 24 h 74"/>
                <a:gd name="T2" fmla="*/ 50 w 65"/>
                <a:gd name="T3" fmla="*/ 67 h 74"/>
                <a:gd name="T4" fmla="*/ 10 w 65"/>
                <a:gd name="T5" fmla="*/ 51 h 74"/>
                <a:gd name="T6" fmla="*/ 15 w 65"/>
                <a:gd name="T7" fmla="*/ 8 h 74"/>
                <a:gd name="T8" fmla="*/ 56 w 65"/>
                <a:gd name="T9" fmla="*/ 2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4">
                  <a:moveTo>
                    <a:pt x="56" y="24"/>
                  </a:moveTo>
                  <a:cubicBezTo>
                    <a:pt x="65" y="40"/>
                    <a:pt x="63" y="59"/>
                    <a:pt x="50" y="67"/>
                  </a:cubicBezTo>
                  <a:cubicBezTo>
                    <a:pt x="37" y="74"/>
                    <a:pt x="19" y="67"/>
                    <a:pt x="10" y="51"/>
                  </a:cubicBezTo>
                  <a:cubicBezTo>
                    <a:pt x="0" y="34"/>
                    <a:pt x="3" y="15"/>
                    <a:pt x="15" y="8"/>
                  </a:cubicBezTo>
                  <a:cubicBezTo>
                    <a:pt x="28" y="0"/>
                    <a:pt x="46" y="7"/>
                    <a:pt x="56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4" name="Freeform 635">
              <a:extLst>
                <a:ext uri="{FF2B5EF4-FFF2-40B4-BE49-F238E27FC236}">
                  <a16:creationId xmlns:a16="http://schemas.microsoft.com/office/drawing/2014/main" id="{F98AA55A-FD3B-4501-B89A-CBEF5119C3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77840" y="2308241"/>
              <a:ext cx="185565" cy="192524"/>
            </a:xfrm>
            <a:custGeom>
              <a:avLst/>
              <a:gdLst>
                <a:gd name="T0" fmla="*/ 80 w 80"/>
                <a:gd name="T1" fmla="*/ 64 h 83"/>
                <a:gd name="T2" fmla="*/ 40 w 80"/>
                <a:gd name="T3" fmla="*/ 83 h 83"/>
                <a:gd name="T4" fmla="*/ 0 w 80"/>
                <a:gd name="T5" fmla="*/ 64 h 83"/>
                <a:gd name="T6" fmla="*/ 0 w 80"/>
                <a:gd name="T7" fmla="*/ 0 h 83"/>
                <a:gd name="T8" fmla="*/ 80 w 80"/>
                <a:gd name="T9" fmla="*/ 0 h 83"/>
                <a:gd name="T10" fmla="*/ 80 w 80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64"/>
                  </a:moveTo>
                  <a:lnTo>
                    <a:pt x="40" y="83"/>
                  </a:lnTo>
                  <a:lnTo>
                    <a:pt x="0" y="6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6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5" name="Freeform 636">
              <a:extLst>
                <a:ext uri="{FF2B5EF4-FFF2-40B4-BE49-F238E27FC236}">
                  <a16:creationId xmlns:a16="http://schemas.microsoft.com/office/drawing/2014/main" id="{32B672D5-BD07-4872-8BD1-2C8CF18B5D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9590" y="2500765"/>
              <a:ext cx="104381" cy="732984"/>
            </a:xfrm>
            <a:custGeom>
              <a:avLst/>
              <a:gdLst>
                <a:gd name="T0" fmla="*/ 35 w 45"/>
                <a:gd name="T1" fmla="*/ 23 h 316"/>
                <a:gd name="T2" fmla="*/ 45 w 45"/>
                <a:gd name="T3" fmla="*/ 19 h 316"/>
                <a:gd name="T4" fmla="*/ 23 w 45"/>
                <a:gd name="T5" fmla="*/ 0 h 316"/>
                <a:gd name="T6" fmla="*/ 0 w 45"/>
                <a:gd name="T7" fmla="*/ 19 h 316"/>
                <a:gd name="T8" fmla="*/ 11 w 45"/>
                <a:gd name="T9" fmla="*/ 23 h 316"/>
                <a:gd name="T10" fmla="*/ 9 w 45"/>
                <a:gd name="T11" fmla="*/ 290 h 316"/>
                <a:gd name="T12" fmla="*/ 23 w 45"/>
                <a:gd name="T13" fmla="*/ 316 h 316"/>
                <a:gd name="T14" fmla="*/ 35 w 45"/>
                <a:gd name="T15" fmla="*/ 290 h 316"/>
                <a:gd name="T16" fmla="*/ 35 w 45"/>
                <a:gd name="T17" fmla="*/ 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16">
                  <a:moveTo>
                    <a:pt x="35" y="23"/>
                  </a:moveTo>
                  <a:lnTo>
                    <a:pt x="45" y="19"/>
                  </a:lnTo>
                  <a:lnTo>
                    <a:pt x="23" y="0"/>
                  </a:lnTo>
                  <a:lnTo>
                    <a:pt x="0" y="19"/>
                  </a:lnTo>
                  <a:lnTo>
                    <a:pt x="11" y="23"/>
                  </a:lnTo>
                  <a:lnTo>
                    <a:pt x="9" y="290"/>
                  </a:lnTo>
                  <a:lnTo>
                    <a:pt x="23" y="316"/>
                  </a:lnTo>
                  <a:lnTo>
                    <a:pt x="35" y="290"/>
                  </a:lnTo>
                  <a:lnTo>
                    <a:pt x="35" y="2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6" name="Freeform 637">
              <a:extLst>
                <a:ext uri="{FF2B5EF4-FFF2-40B4-BE49-F238E27FC236}">
                  <a16:creationId xmlns:a16="http://schemas.microsoft.com/office/drawing/2014/main" id="{E97F1B37-B74E-49D6-8888-87AA604992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07475" y="2510044"/>
              <a:ext cx="394327" cy="1025250"/>
            </a:xfrm>
            <a:custGeom>
              <a:avLst/>
              <a:gdLst>
                <a:gd name="T0" fmla="*/ 72 w 72"/>
                <a:gd name="T1" fmla="*/ 8 h 187"/>
                <a:gd name="T2" fmla="*/ 43 w 72"/>
                <a:gd name="T3" fmla="*/ 0 h 187"/>
                <a:gd name="T4" fmla="*/ 0 w 72"/>
                <a:gd name="T5" fmla="*/ 187 h 187"/>
                <a:gd name="T6" fmla="*/ 29 w 72"/>
                <a:gd name="T7" fmla="*/ 187 h 187"/>
                <a:gd name="T8" fmla="*/ 72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72" y="8"/>
                  </a:moveTo>
                  <a:cubicBezTo>
                    <a:pt x="62" y="5"/>
                    <a:pt x="53" y="3"/>
                    <a:pt x="43" y="0"/>
                  </a:cubicBezTo>
                  <a:cubicBezTo>
                    <a:pt x="15" y="60"/>
                    <a:pt x="6" y="121"/>
                    <a:pt x="0" y="187"/>
                  </a:cubicBezTo>
                  <a:cubicBezTo>
                    <a:pt x="29" y="187"/>
                    <a:pt x="29" y="187"/>
                    <a:pt x="29" y="187"/>
                  </a:cubicBezTo>
                  <a:cubicBezTo>
                    <a:pt x="36" y="123"/>
                    <a:pt x="45" y="66"/>
                    <a:pt x="72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7" name="Freeform 638">
              <a:extLst>
                <a:ext uri="{FF2B5EF4-FFF2-40B4-BE49-F238E27FC236}">
                  <a16:creationId xmlns:a16="http://schemas.microsoft.com/office/drawing/2014/main" id="{E117DE90-13A0-431C-A9C4-0AD19754AA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32482" y="2510044"/>
              <a:ext cx="394327" cy="1025250"/>
            </a:xfrm>
            <a:custGeom>
              <a:avLst/>
              <a:gdLst>
                <a:gd name="T0" fmla="*/ 0 w 72"/>
                <a:gd name="T1" fmla="*/ 8 h 187"/>
                <a:gd name="T2" fmla="*/ 28 w 72"/>
                <a:gd name="T3" fmla="*/ 0 h 187"/>
                <a:gd name="T4" fmla="*/ 72 w 72"/>
                <a:gd name="T5" fmla="*/ 187 h 187"/>
                <a:gd name="T6" fmla="*/ 43 w 72"/>
                <a:gd name="T7" fmla="*/ 187 h 187"/>
                <a:gd name="T8" fmla="*/ 0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0" y="8"/>
                  </a:moveTo>
                  <a:cubicBezTo>
                    <a:pt x="9" y="5"/>
                    <a:pt x="19" y="3"/>
                    <a:pt x="28" y="0"/>
                  </a:cubicBezTo>
                  <a:cubicBezTo>
                    <a:pt x="56" y="60"/>
                    <a:pt x="66" y="121"/>
                    <a:pt x="72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36" y="123"/>
                    <a:pt x="27" y="66"/>
                    <a:pt x="0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8" name="Freeform 639">
              <a:extLst>
                <a:ext uri="{FF2B5EF4-FFF2-40B4-BE49-F238E27FC236}">
                  <a16:creationId xmlns:a16="http://schemas.microsoft.com/office/drawing/2014/main" id="{1FA17BA0-FE72-4D59-8660-9860CE9523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75260" y="3628076"/>
              <a:ext cx="241235" cy="1073961"/>
            </a:xfrm>
            <a:custGeom>
              <a:avLst/>
              <a:gdLst>
                <a:gd name="T0" fmla="*/ 85 w 104"/>
                <a:gd name="T1" fmla="*/ 463 h 463"/>
                <a:gd name="T2" fmla="*/ 14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85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85" y="463"/>
                  </a:moveTo>
                  <a:lnTo>
                    <a:pt x="14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85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99" name="Freeform 640">
              <a:extLst>
                <a:ext uri="{FF2B5EF4-FFF2-40B4-BE49-F238E27FC236}">
                  <a16:creationId xmlns:a16="http://schemas.microsoft.com/office/drawing/2014/main" id="{15034CE9-C68C-4741-B813-336A73E650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29387" y="3628076"/>
              <a:ext cx="241235" cy="1073961"/>
            </a:xfrm>
            <a:custGeom>
              <a:avLst/>
              <a:gdLst>
                <a:gd name="T0" fmla="*/ 90 w 104"/>
                <a:gd name="T1" fmla="*/ 463 h 463"/>
                <a:gd name="T2" fmla="*/ 19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90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90" y="463"/>
                  </a:moveTo>
                  <a:lnTo>
                    <a:pt x="19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90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0" name="Freeform 641">
              <a:extLst>
                <a:ext uri="{FF2B5EF4-FFF2-40B4-BE49-F238E27FC236}">
                  <a16:creationId xmlns:a16="http://schemas.microsoft.com/office/drawing/2014/main" id="{0043A2C2-9D80-4A6C-9F6C-427B73A704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664948" y="3535294"/>
              <a:ext cx="113660" cy="132216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13 h 24"/>
                <a:gd name="T4" fmla="*/ 10 w 21"/>
                <a:gd name="T5" fmla="*/ 24 h 24"/>
                <a:gd name="T6" fmla="*/ 21 w 21"/>
                <a:gd name="T7" fmla="*/ 13 h 24"/>
                <a:gd name="T8" fmla="*/ 21 w 21"/>
                <a:gd name="T9" fmla="*/ 0 h 24"/>
                <a:gd name="T10" fmla="*/ 0 w 2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4" y="24"/>
                    <a:pt x="10" y="24"/>
                  </a:cubicBezTo>
                  <a:cubicBezTo>
                    <a:pt x="16" y="24"/>
                    <a:pt x="21" y="19"/>
                    <a:pt x="21" y="1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1" name="Freeform 642">
              <a:extLst>
                <a:ext uri="{FF2B5EF4-FFF2-40B4-BE49-F238E27FC236}">
                  <a16:creationId xmlns:a16="http://schemas.microsoft.com/office/drawing/2014/main" id="{DF6E0C16-D968-4101-B924-E5BDB4F9C2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55679" y="3535294"/>
              <a:ext cx="120618" cy="132216"/>
            </a:xfrm>
            <a:custGeom>
              <a:avLst/>
              <a:gdLst>
                <a:gd name="T0" fmla="*/ 0 w 22"/>
                <a:gd name="T1" fmla="*/ 0 h 24"/>
                <a:gd name="T2" fmla="*/ 0 w 22"/>
                <a:gd name="T3" fmla="*/ 13 h 24"/>
                <a:gd name="T4" fmla="*/ 11 w 22"/>
                <a:gd name="T5" fmla="*/ 24 h 24"/>
                <a:gd name="T6" fmla="*/ 22 w 22"/>
                <a:gd name="T7" fmla="*/ 13 h 24"/>
                <a:gd name="T8" fmla="*/ 22 w 22"/>
                <a:gd name="T9" fmla="*/ 0 h 24"/>
                <a:gd name="T10" fmla="*/ 0 w 2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7" y="24"/>
                    <a:pt x="22" y="19"/>
                    <a:pt x="22" y="13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2" name="Freeform 643">
              <a:extLst>
                <a:ext uri="{FF2B5EF4-FFF2-40B4-BE49-F238E27FC236}">
                  <a16:creationId xmlns:a16="http://schemas.microsoft.com/office/drawing/2014/main" id="{255702B6-12D9-418B-B2D4-0CA92971D6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973717" y="2456695"/>
              <a:ext cx="591489" cy="1171383"/>
            </a:xfrm>
            <a:custGeom>
              <a:avLst/>
              <a:gdLst>
                <a:gd name="T0" fmla="*/ 167 w 255"/>
                <a:gd name="T1" fmla="*/ 0 h 505"/>
                <a:gd name="T2" fmla="*/ 127 w 255"/>
                <a:gd name="T3" fmla="*/ 314 h 505"/>
                <a:gd name="T4" fmla="*/ 87 w 255"/>
                <a:gd name="T5" fmla="*/ 0 h 505"/>
                <a:gd name="T6" fmla="*/ 0 w 255"/>
                <a:gd name="T7" fmla="*/ 23 h 505"/>
                <a:gd name="T8" fmla="*/ 4 w 255"/>
                <a:gd name="T9" fmla="*/ 505 h 505"/>
                <a:gd name="T10" fmla="*/ 250 w 255"/>
                <a:gd name="T11" fmla="*/ 505 h 505"/>
                <a:gd name="T12" fmla="*/ 255 w 255"/>
                <a:gd name="T13" fmla="*/ 23 h 505"/>
                <a:gd name="T14" fmla="*/ 167 w 255"/>
                <a:gd name="T1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505">
                  <a:moveTo>
                    <a:pt x="167" y="0"/>
                  </a:moveTo>
                  <a:lnTo>
                    <a:pt x="127" y="314"/>
                  </a:lnTo>
                  <a:lnTo>
                    <a:pt x="87" y="0"/>
                  </a:lnTo>
                  <a:lnTo>
                    <a:pt x="0" y="23"/>
                  </a:lnTo>
                  <a:lnTo>
                    <a:pt x="4" y="505"/>
                  </a:lnTo>
                  <a:lnTo>
                    <a:pt x="250" y="505"/>
                  </a:lnTo>
                  <a:lnTo>
                    <a:pt x="255" y="2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3" name="Freeform 644">
              <a:extLst>
                <a:ext uri="{FF2B5EF4-FFF2-40B4-BE49-F238E27FC236}">
                  <a16:creationId xmlns:a16="http://schemas.microsoft.com/office/drawing/2014/main" id="{B1CF007C-0CE0-4565-B03D-1764CE37CC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2170" y="21226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4" name="Freeform 645">
              <a:extLst>
                <a:ext uri="{FF2B5EF4-FFF2-40B4-BE49-F238E27FC236}">
                  <a16:creationId xmlns:a16="http://schemas.microsoft.com/office/drawing/2014/main" id="{AD97B042-DA24-4C41-8550-0CFC962958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2170" y="21157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5" name="Freeform 646">
              <a:extLst>
                <a:ext uri="{FF2B5EF4-FFF2-40B4-BE49-F238E27FC236}">
                  <a16:creationId xmlns:a16="http://schemas.microsoft.com/office/drawing/2014/main" id="{08203DAA-5F47-4A34-BF54-B81609569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209948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6" name="Freeform 647">
              <a:extLst>
                <a:ext uri="{FF2B5EF4-FFF2-40B4-BE49-F238E27FC236}">
                  <a16:creationId xmlns:a16="http://schemas.microsoft.com/office/drawing/2014/main" id="{E1631EFC-B147-428F-83B8-43ACECDBF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26809" y="21064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7" name="Freeform 648">
              <a:extLst>
                <a:ext uri="{FF2B5EF4-FFF2-40B4-BE49-F238E27FC236}">
                  <a16:creationId xmlns:a16="http://schemas.microsoft.com/office/drawing/2014/main" id="{157FDCBC-06C8-47F6-A3D4-3C2705F44C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16754" y="21064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8" name="Freeform 649">
              <a:extLst>
                <a:ext uri="{FF2B5EF4-FFF2-40B4-BE49-F238E27FC236}">
                  <a16:creationId xmlns:a16="http://schemas.microsoft.com/office/drawing/2014/main" id="{B88BDAA1-7992-496E-887A-21893FC8C2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17530" y="2127315"/>
              <a:ext cx="0" cy="463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09" name="Freeform 650">
              <a:extLst>
                <a:ext uri="{FF2B5EF4-FFF2-40B4-BE49-F238E27FC236}">
                  <a16:creationId xmlns:a16="http://schemas.microsoft.com/office/drawing/2014/main" id="{20FBAB17-D408-46AA-A792-6E3DDD2ABE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17530" y="2131955"/>
              <a:ext cx="0" cy="6959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0" name="Freeform 651">
              <a:extLst>
                <a:ext uri="{FF2B5EF4-FFF2-40B4-BE49-F238E27FC236}">
                  <a16:creationId xmlns:a16="http://schemas.microsoft.com/office/drawing/2014/main" id="{3B201FAA-A51D-4832-9498-00EB9EA447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133767" y="20948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1" name="Freeform 652">
              <a:extLst>
                <a:ext uri="{FF2B5EF4-FFF2-40B4-BE49-F238E27FC236}">
                  <a16:creationId xmlns:a16="http://schemas.microsoft.com/office/drawing/2014/main" id="{EE0D2245-A4CD-4F3E-96FB-86EFAA4729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8352" y="213195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2" name="Freeform 653">
              <a:extLst>
                <a:ext uri="{FF2B5EF4-FFF2-40B4-BE49-F238E27FC236}">
                  <a16:creationId xmlns:a16="http://schemas.microsoft.com/office/drawing/2014/main" id="{FB0289F5-3695-4297-8EE5-F182912920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3713" y="211571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3" name="Freeform 654">
              <a:extLst>
                <a:ext uri="{FF2B5EF4-FFF2-40B4-BE49-F238E27FC236}">
                  <a16:creationId xmlns:a16="http://schemas.microsoft.com/office/drawing/2014/main" id="{C3E13BA5-F400-4983-8211-AEF1ED15FC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3713" y="2111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4" name="Freeform 655">
              <a:extLst>
                <a:ext uri="{FF2B5EF4-FFF2-40B4-BE49-F238E27FC236}">
                  <a16:creationId xmlns:a16="http://schemas.microsoft.com/office/drawing/2014/main" id="{1FCC7CD7-D3C6-4623-AC19-3C41AD248B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428352" y="212267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5" name="Freeform 656">
              <a:extLst>
                <a:ext uri="{FF2B5EF4-FFF2-40B4-BE49-F238E27FC236}">
                  <a16:creationId xmlns:a16="http://schemas.microsoft.com/office/drawing/2014/main" id="{D5B8D188-ADD0-43C1-9E51-2982CEF9BC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89695" y="2083244"/>
              <a:ext cx="366492" cy="329378"/>
            </a:xfrm>
            <a:custGeom>
              <a:avLst/>
              <a:gdLst>
                <a:gd name="T0" fmla="*/ 64 w 67"/>
                <a:gd name="T1" fmla="*/ 15 h 60"/>
                <a:gd name="T2" fmla="*/ 62 w 67"/>
                <a:gd name="T3" fmla="*/ 14 h 60"/>
                <a:gd name="T4" fmla="*/ 62 w 67"/>
                <a:gd name="T5" fmla="*/ 10 h 60"/>
                <a:gd name="T6" fmla="*/ 62 w 67"/>
                <a:gd name="T7" fmla="*/ 9 h 60"/>
                <a:gd name="T8" fmla="*/ 62 w 67"/>
                <a:gd name="T9" fmla="*/ 9 h 60"/>
                <a:gd name="T10" fmla="*/ 62 w 67"/>
                <a:gd name="T11" fmla="*/ 8 h 60"/>
                <a:gd name="T12" fmla="*/ 61 w 67"/>
                <a:gd name="T13" fmla="*/ 7 h 60"/>
                <a:gd name="T14" fmla="*/ 61 w 67"/>
                <a:gd name="T15" fmla="*/ 7 h 60"/>
                <a:gd name="T16" fmla="*/ 61 w 67"/>
                <a:gd name="T17" fmla="*/ 6 h 60"/>
                <a:gd name="T18" fmla="*/ 61 w 67"/>
                <a:gd name="T19" fmla="*/ 6 h 60"/>
                <a:gd name="T20" fmla="*/ 60 w 67"/>
                <a:gd name="T21" fmla="*/ 4 h 60"/>
                <a:gd name="T22" fmla="*/ 60 w 67"/>
                <a:gd name="T23" fmla="*/ 4 h 60"/>
                <a:gd name="T24" fmla="*/ 60 w 67"/>
                <a:gd name="T25" fmla="*/ 3 h 60"/>
                <a:gd name="T26" fmla="*/ 60 w 67"/>
                <a:gd name="T27" fmla="*/ 3 h 60"/>
                <a:gd name="T28" fmla="*/ 59 w 67"/>
                <a:gd name="T29" fmla="*/ 2 h 60"/>
                <a:gd name="T30" fmla="*/ 59 w 67"/>
                <a:gd name="T31" fmla="*/ 2 h 60"/>
                <a:gd name="T32" fmla="*/ 54 w 67"/>
                <a:gd name="T33" fmla="*/ 3 h 60"/>
                <a:gd name="T34" fmla="*/ 45 w 67"/>
                <a:gd name="T35" fmla="*/ 1 h 60"/>
                <a:gd name="T36" fmla="*/ 27 w 67"/>
                <a:gd name="T37" fmla="*/ 3 h 60"/>
                <a:gd name="T38" fmla="*/ 9 w 67"/>
                <a:gd name="T39" fmla="*/ 0 h 60"/>
                <a:gd name="T40" fmla="*/ 7 w 67"/>
                <a:gd name="T41" fmla="*/ 4 h 60"/>
                <a:gd name="T42" fmla="*/ 7 w 67"/>
                <a:gd name="T43" fmla="*/ 4 h 60"/>
                <a:gd name="T44" fmla="*/ 6 w 67"/>
                <a:gd name="T45" fmla="*/ 5 h 60"/>
                <a:gd name="T46" fmla="*/ 6 w 67"/>
                <a:gd name="T47" fmla="*/ 5 h 60"/>
                <a:gd name="T48" fmla="*/ 6 w 67"/>
                <a:gd name="T49" fmla="*/ 6 h 60"/>
                <a:gd name="T50" fmla="*/ 6 w 67"/>
                <a:gd name="T51" fmla="*/ 6 h 60"/>
                <a:gd name="T52" fmla="*/ 5 w 67"/>
                <a:gd name="T53" fmla="*/ 7 h 60"/>
                <a:gd name="T54" fmla="*/ 5 w 67"/>
                <a:gd name="T55" fmla="*/ 7 h 60"/>
                <a:gd name="T56" fmla="*/ 5 w 67"/>
                <a:gd name="T57" fmla="*/ 9 h 60"/>
                <a:gd name="T58" fmla="*/ 5 w 67"/>
                <a:gd name="T59" fmla="*/ 9 h 60"/>
                <a:gd name="T60" fmla="*/ 5 w 67"/>
                <a:gd name="T61" fmla="*/ 10 h 60"/>
                <a:gd name="T62" fmla="*/ 5 w 67"/>
                <a:gd name="T63" fmla="*/ 14 h 60"/>
                <a:gd name="T64" fmla="*/ 4 w 67"/>
                <a:gd name="T65" fmla="*/ 14 h 60"/>
                <a:gd name="T66" fmla="*/ 0 w 67"/>
                <a:gd name="T67" fmla="*/ 19 h 60"/>
                <a:gd name="T68" fmla="*/ 0 w 67"/>
                <a:gd name="T69" fmla="*/ 30 h 60"/>
                <a:gd name="T70" fmla="*/ 5 w 67"/>
                <a:gd name="T71" fmla="*/ 35 h 60"/>
                <a:gd name="T72" fmla="*/ 21 w 67"/>
                <a:gd name="T73" fmla="*/ 60 h 60"/>
                <a:gd name="T74" fmla="*/ 46 w 67"/>
                <a:gd name="T75" fmla="*/ 60 h 60"/>
                <a:gd name="T76" fmla="*/ 62 w 67"/>
                <a:gd name="T77" fmla="*/ 35 h 60"/>
                <a:gd name="T78" fmla="*/ 67 w 67"/>
                <a:gd name="T79" fmla="*/ 30 h 60"/>
                <a:gd name="T80" fmla="*/ 67 w 67"/>
                <a:gd name="T81" fmla="*/ 19 h 60"/>
                <a:gd name="T82" fmla="*/ 64 w 67"/>
                <a:gd name="T83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60">
                  <a:moveTo>
                    <a:pt x="64" y="15"/>
                  </a:moveTo>
                  <a:cubicBezTo>
                    <a:pt x="63" y="15"/>
                    <a:pt x="62" y="14"/>
                    <a:pt x="62" y="14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60" y="4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3"/>
                    <a:pt x="56" y="3"/>
                    <a:pt x="54" y="3"/>
                  </a:cubicBezTo>
                  <a:cubicBezTo>
                    <a:pt x="50" y="3"/>
                    <a:pt x="47" y="2"/>
                    <a:pt x="45" y="1"/>
                  </a:cubicBezTo>
                  <a:cubicBezTo>
                    <a:pt x="40" y="2"/>
                    <a:pt x="34" y="3"/>
                    <a:pt x="27" y="3"/>
                  </a:cubicBezTo>
                  <a:cubicBezTo>
                    <a:pt x="20" y="3"/>
                    <a:pt x="14" y="2"/>
                    <a:pt x="9" y="0"/>
                  </a:cubicBezTo>
                  <a:cubicBezTo>
                    <a:pt x="8" y="1"/>
                    <a:pt x="7" y="2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4"/>
                  </a:cubicBezTo>
                  <a:cubicBezTo>
                    <a:pt x="2" y="15"/>
                    <a:pt x="0" y="17"/>
                    <a:pt x="0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5"/>
                    <a:pt x="5" y="35"/>
                  </a:cubicBezTo>
                  <a:cubicBezTo>
                    <a:pt x="5" y="35"/>
                    <a:pt x="13" y="60"/>
                    <a:pt x="21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54" y="60"/>
                    <a:pt x="62" y="35"/>
                    <a:pt x="62" y="35"/>
                  </a:cubicBezTo>
                  <a:cubicBezTo>
                    <a:pt x="65" y="35"/>
                    <a:pt x="67" y="32"/>
                    <a:pt x="67" y="3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7"/>
                    <a:pt x="65" y="15"/>
                    <a:pt x="64" y="15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6" name="Freeform 657">
              <a:extLst>
                <a:ext uri="{FF2B5EF4-FFF2-40B4-BE49-F238E27FC236}">
                  <a16:creationId xmlns:a16="http://schemas.microsoft.com/office/drawing/2014/main" id="{19F54AC3-A387-4620-B4C5-DB835CC39C3E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17110571" y="2150511"/>
              <a:ext cx="313142" cy="102061"/>
            </a:xfrm>
            <a:custGeom>
              <a:avLst/>
              <a:gdLst>
                <a:gd name="T0" fmla="*/ 56 w 57"/>
                <a:gd name="T1" fmla="*/ 2 h 19"/>
                <a:gd name="T2" fmla="*/ 42 w 57"/>
                <a:gd name="T3" fmla="*/ 1 h 19"/>
                <a:gd name="T4" fmla="*/ 28 w 57"/>
                <a:gd name="T5" fmla="*/ 4 h 19"/>
                <a:gd name="T6" fmla="*/ 15 w 57"/>
                <a:gd name="T7" fmla="*/ 1 h 19"/>
                <a:gd name="T8" fmla="*/ 0 w 57"/>
                <a:gd name="T9" fmla="*/ 2 h 19"/>
                <a:gd name="T10" fmla="*/ 0 w 57"/>
                <a:gd name="T11" fmla="*/ 4 h 19"/>
                <a:gd name="T12" fmla="*/ 2 w 57"/>
                <a:gd name="T13" fmla="*/ 6 h 19"/>
                <a:gd name="T14" fmla="*/ 3 w 57"/>
                <a:gd name="T15" fmla="*/ 10 h 19"/>
                <a:gd name="T16" fmla="*/ 17 w 57"/>
                <a:gd name="T17" fmla="*/ 18 h 19"/>
                <a:gd name="T18" fmla="*/ 26 w 57"/>
                <a:gd name="T19" fmla="*/ 8 h 19"/>
                <a:gd name="T20" fmla="*/ 28 w 57"/>
                <a:gd name="T21" fmla="*/ 7 h 19"/>
                <a:gd name="T22" fmla="*/ 30 w 57"/>
                <a:gd name="T23" fmla="*/ 8 h 19"/>
                <a:gd name="T24" fmla="*/ 40 w 57"/>
                <a:gd name="T25" fmla="*/ 18 h 19"/>
                <a:gd name="T26" fmla="*/ 53 w 57"/>
                <a:gd name="T27" fmla="*/ 10 h 19"/>
                <a:gd name="T28" fmla="*/ 55 w 57"/>
                <a:gd name="T29" fmla="*/ 6 h 19"/>
                <a:gd name="T30" fmla="*/ 56 w 57"/>
                <a:gd name="T31" fmla="*/ 4 h 19"/>
                <a:gd name="T32" fmla="*/ 56 w 57"/>
                <a:gd name="T33" fmla="*/ 2 h 19"/>
                <a:gd name="T34" fmla="*/ 21 w 57"/>
                <a:gd name="T35" fmla="*/ 14 h 19"/>
                <a:gd name="T36" fmla="*/ 11 w 57"/>
                <a:gd name="T37" fmla="*/ 16 h 19"/>
                <a:gd name="T38" fmla="*/ 5 w 57"/>
                <a:gd name="T39" fmla="*/ 7 h 19"/>
                <a:gd name="T40" fmla="*/ 15 w 57"/>
                <a:gd name="T41" fmla="*/ 2 h 19"/>
                <a:gd name="T42" fmla="*/ 22 w 57"/>
                <a:gd name="T43" fmla="*/ 4 h 19"/>
                <a:gd name="T44" fmla="*/ 21 w 57"/>
                <a:gd name="T45" fmla="*/ 14 h 19"/>
                <a:gd name="T46" fmla="*/ 45 w 57"/>
                <a:gd name="T47" fmla="*/ 16 h 19"/>
                <a:gd name="T48" fmla="*/ 35 w 57"/>
                <a:gd name="T49" fmla="*/ 14 h 19"/>
                <a:gd name="T50" fmla="*/ 35 w 57"/>
                <a:gd name="T51" fmla="*/ 4 h 19"/>
                <a:gd name="T52" fmla="*/ 42 w 57"/>
                <a:gd name="T53" fmla="*/ 2 h 19"/>
                <a:gd name="T54" fmla="*/ 52 w 57"/>
                <a:gd name="T55" fmla="*/ 7 h 19"/>
                <a:gd name="T56" fmla="*/ 45 w 57"/>
                <a:gd name="T5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9">
                  <a:moveTo>
                    <a:pt x="56" y="2"/>
                  </a:moveTo>
                  <a:cubicBezTo>
                    <a:pt x="56" y="2"/>
                    <a:pt x="48" y="0"/>
                    <a:pt x="42" y="1"/>
                  </a:cubicBezTo>
                  <a:cubicBezTo>
                    <a:pt x="36" y="2"/>
                    <a:pt x="31" y="4"/>
                    <a:pt x="28" y="4"/>
                  </a:cubicBezTo>
                  <a:cubicBezTo>
                    <a:pt x="26" y="4"/>
                    <a:pt x="21" y="2"/>
                    <a:pt x="15" y="1"/>
                  </a:cubicBezTo>
                  <a:cubicBezTo>
                    <a:pt x="8" y="0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2" y="6"/>
                  </a:cubicBezTo>
                  <a:cubicBezTo>
                    <a:pt x="3" y="6"/>
                    <a:pt x="3" y="10"/>
                    <a:pt x="3" y="10"/>
                  </a:cubicBezTo>
                  <a:cubicBezTo>
                    <a:pt x="5" y="17"/>
                    <a:pt x="10" y="19"/>
                    <a:pt x="17" y="18"/>
                  </a:cubicBezTo>
                  <a:cubicBezTo>
                    <a:pt x="24" y="17"/>
                    <a:pt x="25" y="9"/>
                    <a:pt x="26" y="8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30" y="7"/>
                    <a:pt x="30" y="8"/>
                  </a:cubicBezTo>
                  <a:cubicBezTo>
                    <a:pt x="31" y="9"/>
                    <a:pt x="33" y="17"/>
                    <a:pt x="40" y="18"/>
                  </a:cubicBezTo>
                  <a:cubicBezTo>
                    <a:pt x="47" y="19"/>
                    <a:pt x="52" y="17"/>
                    <a:pt x="53" y="10"/>
                  </a:cubicBezTo>
                  <a:cubicBezTo>
                    <a:pt x="53" y="10"/>
                    <a:pt x="53" y="6"/>
                    <a:pt x="55" y="6"/>
                  </a:cubicBezTo>
                  <a:cubicBezTo>
                    <a:pt x="56" y="5"/>
                    <a:pt x="56" y="5"/>
                    <a:pt x="56" y="4"/>
                  </a:cubicBezTo>
                  <a:cubicBezTo>
                    <a:pt x="56" y="3"/>
                    <a:pt x="57" y="2"/>
                    <a:pt x="56" y="2"/>
                  </a:cubicBezTo>
                  <a:close/>
                  <a:moveTo>
                    <a:pt x="21" y="14"/>
                  </a:moveTo>
                  <a:cubicBezTo>
                    <a:pt x="19" y="16"/>
                    <a:pt x="16" y="17"/>
                    <a:pt x="11" y="16"/>
                  </a:cubicBezTo>
                  <a:cubicBezTo>
                    <a:pt x="6" y="16"/>
                    <a:pt x="5" y="12"/>
                    <a:pt x="5" y="7"/>
                  </a:cubicBezTo>
                  <a:cubicBezTo>
                    <a:pt x="5" y="1"/>
                    <a:pt x="15" y="2"/>
                    <a:pt x="15" y="2"/>
                  </a:cubicBezTo>
                  <a:cubicBezTo>
                    <a:pt x="19" y="3"/>
                    <a:pt x="19" y="3"/>
                    <a:pt x="22" y="4"/>
                  </a:cubicBezTo>
                  <a:cubicBezTo>
                    <a:pt x="25" y="5"/>
                    <a:pt x="23" y="11"/>
                    <a:pt x="21" y="14"/>
                  </a:cubicBezTo>
                  <a:close/>
                  <a:moveTo>
                    <a:pt x="45" y="16"/>
                  </a:moveTo>
                  <a:cubicBezTo>
                    <a:pt x="41" y="17"/>
                    <a:pt x="37" y="16"/>
                    <a:pt x="35" y="14"/>
                  </a:cubicBezTo>
                  <a:cubicBezTo>
                    <a:pt x="33" y="11"/>
                    <a:pt x="31" y="5"/>
                    <a:pt x="35" y="4"/>
                  </a:cubicBezTo>
                  <a:cubicBezTo>
                    <a:pt x="38" y="3"/>
                    <a:pt x="38" y="3"/>
                    <a:pt x="42" y="2"/>
                  </a:cubicBezTo>
                  <a:cubicBezTo>
                    <a:pt x="42" y="2"/>
                    <a:pt x="52" y="1"/>
                    <a:pt x="52" y="7"/>
                  </a:cubicBezTo>
                  <a:cubicBezTo>
                    <a:pt x="52" y="12"/>
                    <a:pt x="50" y="16"/>
                    <a:pt x="45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7" name="Oval 658">
              <a:extLst>
                <a:ext uri="{FF2B5EF4-FFF2-40B4-BE49-F238E27FC236}">
                  <a16:creationId xmlns:a16="http://schemas.microsoft.com/office/drawing/2014/main" id="{4EFEA246-0E6C-4675-9A57-CFCCA6E357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407475" y="2159790"/>
              <a:ext cx="9279" cy="11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18" name="Oval 659">
              <a:extLst>
                <a:ext uri="{FF2B5EF4-FFF2-40B4-BE49-F238E27FC236}">
                  <a16:creationId xmlns:a16="http://schemas.microsoft.com/office/drawing/2014/main" id="{DBC92E19-2B21-4B73-91A1-72975DE774D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7122170" y="2159790"/>
              <a:ext cx="4638" cy="11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 kern="0">
                <a:solidFill>
                  <a:srgbClr val="000000"/>
                </a:solidFill>
                <a:latin typeface="Segoe UI"/>
              </a:endParaRPr>
            </a:p>
          </p:txBody>
        </p:sp>
      </p:grpSp>
      <p:pic>
        <p:nvPicPr>
          <p:cNvPr id="119" name="Picture 264">
            <a:extLst>
              <a:ext uri="{FF2B5EF4-FFF2-40B4-BE49-F238E27FC236}">
                <a16:creationId xmlns:a16="http://schemas.microsoft.com/office/drawing/2014/main" id="{C218B35B-5927-4769-BA38-DC689C4AFB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90" t="12164" r="26190" b="12176"/>
          <a:stretch/>
        </p:blipFill>
        <p:spPr>
          <a:xfrm>
            <a:off x="1619672" y="3857663"/>
            <a:ext cx="802699" cy="1275378"/>
          </a:xfrm>
          <a:prstGeom prst="rect">
            <a:avLst/>
          </a:prstGeom>
        </p:spPr>
      </p:pic>
      <p:cxnSp>
        <p:nvCxnSpPr>
          <p:cNvPr id="120" name="Straight Arrow Connector 265">
            <a:extLst>
              <a:ext uri="{FF2B5EF4-FFF2-40B4-BE49-F238E27FC236}">
                <a16:creationId xmlns:a16="http://schemas.microsoft.com/office/drawing/2014/main" id="{E220EEF4-24EF-434E-AE32-1103B29AEFF6}"/>
              </a:ext>
            </a:extLst>
          </p:cNvPr>
          <p:cNvCxnSpPr>
            <a:cxnSpLocks/>
          </p:cNvCxnSpPr>
          <p:nvPr/>
        </p:nvCxnSpPr>
        <p:spPr>
          <a:xfrm>
            <a:off x="1241926" y="4716714"/>
            <a:ext cx="430429" cy="0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21" name="Group 266">
            <a:extLst>
              <a:ext uri="{FF2B5EF4-FFF2-40B4-BE49-F238E27FC236}">
                <a16:creationId xmlns:a16="http://schemas.microsoft.com/office/drawing/2014/main" id="{28755156-55D0-494F-A4F2-9C6326B4BAEA}"/>
              </a:ext>
            </a:extLst>
          </p:cNvPr>
          <p:cNvGrpSpPr/>
          <p:nvPr/>
        </p:nvGrpSpPr>
        <p:grpSpPr>
          <a:xfrm>
            <a:off x="654155" y="3107182"/>
            <a:ext cx="433804" cy="433804"/>
            <a:chOff x="769264" y="3382656"/>
            <a:chExt cx="578570" cy="578570"/>
          </a:xfrm>
        </p:grpSpPr>
        <p:sp>
          <p:nvSpPr>
            <p:cNvPr id="122" name="Oval 267">
              <a:extLst>
                <a:ext uri="{FF2B5EF4-FFF2-40B4-BE49-F238E27FC236}">
                  <a16:creationId xmlns:a16="http://schemas.microsoft.com/office/drawing/2014/main" id="{E3BCAB4F-0AC5-4C2D-99C6-B5F018709187}"/>
                </a:ext>
              </a:extLst>
            </p:cNvPr>
            <p:cNvSpPr/>
            <p:nvPr/>
          </p:nvSpPr>
          <p:spPr bwMode="auto">
            <a:xfrm>
              <a:off x="769264" y="3382656"/>
              <a:ext cx="578570" cy="578570"/>
            </a:xfrm>
            <a:prstGeom prst="ellipse">
              <a:avLst/>
            </a:prstGeom>
            <a:solidFill>
              <a:srgbClr val="0078D7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8D56A8DC-48ED-43C2-9026-38759560FC72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887694" y="3522029"/>
              <a:ext cx="341710" cy="29982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8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4" name="Group 269">
            <a:extLst>
              <a:ext uri="{FF2B5EF4-FFF2-40B4-BE49-F238E27FC236}">
                <a16:creationId xmlns:a16="http://schemas.microsoft.com/office/drawing/2014/main" id="{91612E31-C240-40BA-85BF-FF13AAC1536C}"/>
              </a:ext>
            </a:extLst>
          </p:cNvPr>
          <p:cNvGrpSpPr/>
          <p:nvPr/>
        </p:nvGrpSpPr>
        <p:grpSpPr>
          <a:xfrm>
            <a:off x="1902791" y="3107182"/>
            <a:ext cx="433804" cy="433804"/>
            <a:chOff x="2013164" y="3382656"/>
            <a:chExt cx="578570" cy="578570"/>
          </a:xfrm>
        </p:grpSpPr>
        <p:sp>
          <p:nvSpPr>
            <p:cNvPr id="125" name="Oval 270">
              <a:extLst>
                <a:ext uri="{FF2B5EF4-FFF2-40B4-BE49-F238E27FC236}">
                  <a16:creationId xmlns:a16="http://schemas.microsoft.com/office/drawing/2014/main" id="{5C9B0514-0BB9-46D4-AAF7-8329EED89B33}"/>
                </a:ext>
              </a:extLst>
            </p:cNvPr>
            <p:cNvSpPr/>
            <p:nvPr/>
          </p:nvSpPr>
          <p:spPr bwMode="auto">
            <a:xfrm>
              <a:off x="2013164" y="3382656"/>
              <a:ext cx="578570" cy="578570"/>
            </a:xfrm>
            <a:prstGeom prst="ellipse">
              <a:avLst/>
            </a:prstGeom>
            <a:solidFill>
              <a:srgbClr val="005AA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037F9EE8-52B3-4CC8-9102-AF007FAFA7DC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2137342" y="3506834"/>
              <a:ext cx="330215" cy="330215"/>
            </a:xfrm>
            <a:custGeom>
              <a:avLst/>
              <a:gdLst>
                <a:gd name="T0" fmla="*/ 102 w 200"/>
                <a:gd name="T1" fmla="*/ 0 h 200"/>
                <a:gd name="T2" fmla="*/ 101 w 200"/>
                <a:gd name="T3" fmla="*/ 0 h 200"/>
                <a:gd name="T4" fmla="*/ 99 w 200"/>
                <a:gd name="T5" fmla="*/ 0 h 200"/>
                <a:gd name="T6" fmla="*/ 98 w 200"/>
                <a:gd name="T7" fmla="*/ 0 h 200"/>
                <a:gd name="T8" fmla="*/ 98 w 200"/>
                <a:gd name="T9" fmla="*/ 200 h 200"/>
                <a:gd name="T10" fmla="*/ 99 w 200"/>
                <a:gd name="T11" fmla="*/ 200 h 200"/>
                <a:gd name="T12" fmla="*/ 101 w 200"/>
                <a:gd name="T13" fmla="*/ 200 h 200"/>
                <a:gd name="T14" fmla="*/ 102 w 200"/>
                <a:gd name="T15" fmla="*/ 200 h 200"/>
                <a:gd name="T16" fmla="*/ 12 w 200"/>
                <a:gd name="T17" fmla="*/ 106 h 200"/>
                <a:gd name="T18" fmla="*/ 45 w 200"/>
                <a:gd name="T19" fmla="*/ 139 h 200"/>
                <a:gd name="T20" fmla="*/ 12 w 200"/>
                <a:gd name="T21" fmla="*/ 106 h 200"/>
                <a:gd name="T22" fmla="*/ 159 w 200"/>
                <a:gd name="T23" fmla="*/ 94 h 200"/>
                <a:gd name="T24" fmla="*/ 179 w 200"/>
                <a:gd name="T25" fmla="*/ 61 h 200"/>
                <a:gd name="T26" fmla="*/ 147 w 200"/>
                <a:gd name="T27" fmla="*/ 94 h 200"/>
                <a:gd name="T28" fmla="*/ 106 w 200"/>
                <a:gd name="T29" fmla="*/ 61 h 200"/>
                <a:gd name="T30" fmla="*/ 147 w 200"/>
                <a:gd name="T31" fmla="*/ 94 h 200"/>
                <a:gd name="T32" fmla="*/ 106 w 200"/>
                <a:gd name="T33" fmla="*/ 13 h 200"/>
                <a:gd name="T34" fmla="*/ 106 w 200"/>
                <a:gd name="T35" fmla="*/ 50 h 200"/>
                <a:gd name="T36" fmla="*/ 94 w 200"/>
                <a:gd name="T37" fmla="*/ 50 h 200"/>
                <a:gd name="T38" fmla="*/ 94 w 200"/>
                <a:gd name="T39" fmla="*/ 13 h 200"/>
                <a:gd name="T40" fmla="*/ 94 w 200"/>
                <a:gd name="T41" fmla="*/ 94 h 200"/>
                <a:gd name="T42" fmla="*/ 58 w 200"/>
                <a:gd name="T43" fmla="*/ 61 h 200"/>
                <a:gd name="T44" fmla="*/ 41 w 200"/>
                <a:gd name="T45" fmla="*/ 94 h 200"/>
                <a:gd name="T46" fmla="*/ 21 w 200"/>
                <a:gd name="T47" fmla="*/ 61 h 200"/>
                <a:gd name="T48" fmla="*/ 41 w 200"/>
                <a:gd name="T49" fmla="*/ 94 h 200"/>
                <a:gd name="T50" fmla="*/ 94 w 200"/>
                <a:gd name="T51" fmla="*/ 106 h 200"/>
                <a:gd name="T52" fmla="*/ 58 w 200"/>
                <a:gd name="T53" fmla="*/ 139 h 200"/>
                <a:gd name="T54" fmla="*/ 94 w 200"/>
                <a:gd name="T55" fmla="*/ 151 h 200"/>
                <a:gd name="T56" fmla="*/ 62 w 200"/>
                <a:gd name="T57" fmla="*/ 151 h 200"/>
                <a:gd name="T58" fmla="*/ 106 w 200"/>
                <a:gd name="T59" fmla="*/ 187 h 200"/>
                <a:gd name="T60" fmla="*/ 138 w 200"/>
                <a:gd name="T61" fmla="*/ 151 h 200"/>
                <a:gd name="T62" fmla="*/ 106 w 200"/>
                <a:gd name="T63" fmla="*/ 139 h 200"/>
                <a:gd name="T64" fmla="*/ 147 w 200"/>
                <a:gd name="T65" fmla="*/ 106 h 200"/>
                <a:gd name="T66" fmla="*/ 106 w 200"/>
                <a:gd name="T67" fmla="*/ 139 h 200"/>
                <a:gd name="T68" fmla="*/ 188 w 200"/>
                <a:gd name="T69" fmla="*/ 106 h 200"/>
                <a:gd name="T70" fmla="*/ 155 w 200"/>
                <a:gd name="T71" fmla="*/ 139 h 200"/>
                <a:gd name="T72" fmla="*/ 172 w 200"/>
                <a:gd name="T73" fmla="*/ 50 h 200"/>
                <a:gd name="T74" fmla="*/ 135 w 200"/>
                <a:gd name="T75" fmla="*/ 19 h 200"/>
                <a:gd name="T76" fmla="*/ 66 w 200"/>
                <a:gd name="T77" fmla="*/ 19 h 200"/>
                <a:gd name="T78" fmla="*/ 28 w 200"/>
                <a:gd name="T79" fmla="*/ 50 h 200"/>
                <a:gd name="T80" fmla="*/ 28 w 200"/>
                <a:gd name="T81" fmla="*/ 151 h 200"/>
                <a:gd name="T82" fmla="*/ 66 w 200"/>
                <a:gd name="T83" fmla="*/ 181 h 200"/>
                <a:gd name="T84" fmla="*/ 135 w 200"/>
                <a:gd name="T85" fmla="*/ 181 h 200"/>
                <a:gd name="T86" fmla="*/ 172 w 200"/>
                <a:gd name="T87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cubicBezTo>
                    <a:pt x="200" y="46"/>
                    <a:pt x="156" y="1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44" y="1"/>
                    <a:pt x="0" y="46"/>
                    <a:pt x="0" y="100"/>
                  </a:cubicBezTo>
                  <a:cubicBezTo>
                    <a:pt x="0" y="155"/>
                    <a:pt x="44" y="199"/>
                    <a:pt x="98" y="200"/>
                  </a:cubicBezTo>
                  <a:cubicBezTo>
                    <a:pt x="98" y="200"/>
                    <a:pt x="98" y="200"/>
                    <a:pt x="98" y="200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99" y="200"/>
                    <a:pt x="100" y="200"/>
                    <a:pt x="100" y="200"/>
                  </a:cubicBezTo>
                  <a:cubicBezTo>
                    <a:pt x="101" y="200"/>
                    <a:pt x="101" y="200"/>
                    <a:pt x="101" y="200"/>
                  </a:cubicBezTo>
                  <a:cubicBezTo>
                    <a:pt x="101" y="200"/>
                    <a:pt x="102" y="200"/>
                    <a:pt x="102" y="200"/>
                  </a:cubicBezTo>
                  <a:cubicBezTo>
                    <a:pt x="102" y="200"/>
                    <a:pt x="102" y="200"/>
                    <a:pt x="102" y="200"/>
                  </a:cubicBezTo>
                  <a:cubicBezTo>
                    <a:pt x="156" y="199"/>
                    <a:pt x="200" y="155"/>
                    <a:pt x="200" y="100"/>
                  </a:cubicBezTo>
                  <a:close/>
                  <a:moveTo>
                    <a:pt x="12" y="106"/>
                  </a:moveTo>
                  <a:cubicBezTo>
                    <a:pt x="41" y="106"/>
                    <a:pt x="41" y="106"/>
                    <a:pt x="41" y="106"/>
                  </a:cubicBezTo>
                  <a:cubicBezTo>
                    <a:pt x="41" y="118"/>
                    <a:pt x="43" y="129"/>
                    <a:pt x="45" y="139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6" y="129"/>
                    <a:pt x="13" y="118"/>
                    <a:pt x="12" y="106"/>
                  </a:cubicBezTo>
                  <a:close/>
                  <a:moveTo>
                    <a:pt x="188" y="94"/>
                  </a:moveTo>
                  <a:cubicBezTo>
                    <a:pt x="159" y="94"/>
                    <a:pt x="159" y="94"/>
                    <a:pt x="159" y="94"/>
                  </a:cubicBezTo>
                  <a:cubicBezTo>
                    <a:pt x="159" y="83"/>
                    <a:pt x="157" y="72"/>
                    <a:pt x="155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84" y="72"/>
                    <a:pt x="187" y="83"/>
                    <a:pt x="188" y="94"/>
                  </a:cubicBezTo>
                  <a:close/>
                  <a:moveTo>
                    <a:pt x="147" y="94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5" y="72"/>
                    <a:pt x="147" y="83"/>
                    <a:pt x="147" y="94"/>
                  </a:cubicBezTo>
                  <a:close/>
                  <a:moveTo>
                    <a:pt x="106" y="50"/>
                  </a:moveTo>
                  <a:cubicBezTo>
                    <a:pt x="106" y="13"/>
                    <a:pt x="106" y="13"/>
                    <a:pt x="106" y="13"/>
                  </a:cubicBezTo>
                  <a:cubicBezTo>
                    <a:pt x="119" y="17"/>
                    <a:pt x="131" y="31"/>
                    <a:pt x="138" y="50"/>
                  </a:cubicBezTo>
                  <a:lnTo>
                    <a:pt x="106" y="50"/>
                  </a:lnTo>
                  <a:close/>
                  <a:moveTo>
                    <a:pt x="94" y="1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70" y="31"/>
                    <a:pt x="81" y="17"/>
                    <a:pt x="94" y="13"/>
                  </a:cubicBezTo>
                  <a:close/>
                  <a:moveTo>
                    <a:pt x="94" y="61"/>
                  </a:moveTo>
                  <a:cubicBezTo>
                    <a:pt x="94" y="94"/>
                    <a:pt x="94" y="94"/>
                    <a:pt x="9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83"/>
                    <a:pt x="55" y="72"/>
                    <a:pt x="58" y="61"/>
                  </a:cubicBezTo>
                  <a:lnTo>
                    <a:pt x="94" y="61"/>
                  </a:lnTo>
                  <a:close/>
                  <a:moveTo>
                    <a:pt x="41" y="94"/>
                  </a:moveTo>
                  <a:cubicBezTo>
                    <a:pt x="12" y="94"/>
                    <a:pt x="12" y="94"/>
                    <a:pt x="12" y="94"/>
                  </a:cubicBezTo>
                  <a:cubicBezTo>
                    <a:pt x="13" y="83"/>
                    <a:pt x="16" y="72"/>
                    <a:pt x="21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3" y="72"/>
                    <a:pt x="41" y="83"/>
                    <a:pt x="41" y="94"/>
                  </a:cubicBezTo>
                  <a:close/>
                  <a:moveTo>
                    <a:pt x="53" y="106"/>
                  </a:moveTo>
                  <a:cubicBezTo>
                    <a:pt x="94" y="106"/>
                    <a:pt x="94" y="106"/>
                    <a:pt x="94" y="106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58" y="139"/>
                    <a:pt x="58" y="139"/>
                    <a:pt x="58" y="139"/>
                  </a:cubicBezTo>
                  <a:cubicBezTo>
                    <a:pt x="55" y="129"/>
                    <a:pt x="53" y="118"/>
                    <a:pt x="53" y="106"/>
                  </a:cubicBezTo>
                  <a:close/>
                  <a:moveTo>
                    <a:pt x="94" y="151"/>
                  </a:moveTo>
                  <a:cubicBezTo>
                    <a:pt x="94" y="187"/>
                    <a:pt x="94" y="187"/>
                    <a:pt x="94" y="187"/>
                  </a:cubicBezTo>
                  <a:cubicBezTo>
                    <a:pt x="81" y="183"/>
                    <a:pt x="70" y="170"/>
                    <a:pt x="62" y="151"/>
                  </a:cubicBezTo>
                  <a:lnTo>
                    <a:pt x="94" y="151"/>
                  </a:lnTo>
                  <a:close/>
                  <a:moveTo>
                    <a:pt x="106" y="187"/>
                  </a:moveTo>
                  <a:cubicBezTo>
                    <a:pt x="106" y="151"/>
                    <a:pt x="106" y="151"/>
                    <a:pt x="106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1" y="170"/>
                    <a:pt x="119" y="183"/>
                    <a:pt x="106" y="187"/>
                  </a:cubicBezTo>
                  <a:close/>
                  <a:moveTo>
                    <a:pt x="106" y="139"/>
                  </a:moveTo>
                  <a:cubicBezTo>
                    <a:pt x="106" y="106"/>
                    <a:pt x="106" y="106"/>
                    <a:pt x="106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118"/>
                    <a:pt x="145" y="129"/>
                    <a:pt x="142" y="139"/>
                  </a:cubicBezTo>
                  <a:lnTo>
                    <a:pt x="106" y="139"/>
                  </a:lnTo>
                  <a:close/>
                  <a:moveTo>
                    <a:pt x="159" y="106"/>
                  </a:moveTo>
                  <a:cubicBezTo>
                    <a:pt x="188" y="106"/>
                    <a:pt x="188" y="106"/>
                    <a:pt x="188" y="106"/>
                  </a:cubicBezTo>
                  <a:cubicBezTo>
                    <a:pt x="187" y="118"/>
                    <a:pt x="184" y="129"/>
                    <a:pt x="179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57" y="129"/>
                    <a:pt x="159" y="118"/>
                    <a:pt x="159" y="106"/>
                  </a:cubicBezTo>
                  <a:close/>
                  <a:moveTo>
                    <a:pt x="172" y="50"/>
                  </a:moveTo>
                  <a:cubicBezTo>
                    <a:pt x="151" y="50"/>
                    <a:pt x="151" y="50"/>
                    <a:pt x="151" y="50"/>
                  </a:cubicBezTo>
                  <a:cubicBezTo>
                    <a:pt x="147" y="38"/>
                    <a:pt x="141" y="27"/>
                    <a:pt x="135" y="19"/>
                  </a:cubicBezTo>
                  <a:cubicBezTo>
                    <a:pt x="150" y="26"/>
                    <a:pt x="163" y="36"/>
                    <a:pt x="172" y="50"/>
                  </a:cubicBezTo>
                  <a:close/>
                  <a:moveTo>
                    <a:pt x="66" y="19"/>
                  </a:moveTo>
                  <a:cubicBezTo>
                    <a:pt x="59" y="27"/>
                    <a:pt x="53" y="38"/>
                    <a:pt x="4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38" y="36"/>
                    <a:pt x="51" y="26"/>
                    <a:pt x="66" y="19"/>
                  </a:cubicBezTo>
                  <a:close/>
                  <a:moveTo>
                    <a:pt x="28" y="151"/>
                  </a:moveTo>
                  <a:cubicBezTo>
                    <a:pt x="49" y="151"/>
                    <a:pt x="49" y="151"/>
                    <a:pt x="49" y="151"/>
                  </a:cubicBezTo>
                  <a:cubicBezTo>
                    <a:pt x="53" y="163"/>
                    <a:pt x="59" y="173"/>
                    <a:pt x="66" y="181"/>
                  </a:cubicBezTo>
                  <a:cubicBezTo>
                    <a:pt x="51" y="175"/>
                    <a:pt x="38" y="164"/>
                    <a:pt x="28" y="151"/>
                  </a:cubicBezTo>
                  <a:close/>
                  <a:moveTo>
                    <a:pt x="135" y="181"/>
                  </a:moveTo>
                  <a:cubicBezTo>
                    <a:pt x="141" y="173"/>
                    <a:pt x="147" y="163"/>
                    <a:pt x="151" y="151"/>
                  </a:cubicBezTo>
                  <a:cubicBezTo>
                    <a:pt x="172" y="151"/>
                    <a:pt x="172" y="151"/>
                    <a:pt x="172" y="151"/>
                  </a:cubicBezTo>
                  <a:cubicBezTo>
                    <a:pt x="163" y="164"/>
                    <a:pt x="150" y="175"/>
                    <a:pt x="135" y="181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8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7" name="TextBox 272">
            <a:extLst>
              <a:ext uri="{FF2B5EF4-FFF2-40B4-BE49-F238E27FC236}">
                <a16:creationId xmlns:a16="http://schemas.microsoft.com/office/drawing/2014/main" id="{0EA2B90D-018C-4DD7-B942-EA132FC1967C}"/>
              </a:ext>
            </a:extLst>
          </p:cNvPr>
          <p:cNvSpPr txBox="1"/>
          <p:nvPr/>
        </p:nvSpPr>
        <p:spPr>
          <a:xfrm>
            <a:off x="4200372" y="3587224"/>
            <a:ext cx="833188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Ordinary</a:t>
            </a:r>
            <a:b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</a:b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user</a:t>
            </a:r>
          </a:p>
        </p:txBody>
      </p:sp>
      <p:grpSp>
        <p:nvGrpSpPr>
          <p:cNvPr id="128" name="Group 273">
            <a:extLst>
              <a:ext uri="{FF2B5EF4-FFF2-40B4-BE49-F238E27FC236}">
                <a16:creationId xmlns:a16="http://schemas.microsoft.com/office/drawing/2014/main" id="{658EDE87-BF8A-46D3-B729-45799E574AC9}"/>
              </a:ext>
            </a:extLst>
          </p:cNvPr>
          <p:cNvGrpSpPr/>
          <p:nvPr/>
        </p:nvGrpSpPr>
        <p:grpSpPr>
          <a:xfrm>
            <a:off x="4400062" y="3107182"/>
            <a:ext cx="433804" cy="433804"/>
            <a:chOff x="769264" y="3382656"/>
            <a:chExt cx="578570" cy="578570"/>
          </a:xfrm>
        </p:grpSpPr>
        <p:sp>
          <p:nvSpPr>
            <p:cNvPr id="129" name="Oval 274">
              <a:extLst>
                <a:ext uri="{FF2B5EF4-FFF2-40B4-BE49-F238E27FC236}">
                  <a16:creationId xmlns:a16="http://schemas.microsoft.com/office/drawing/2014/main" id="{5765D912-5DA2-455D-A8B3-68893228775A}"/>
                </a:ext>
              </a:extLst>
            </p:cNvPr>
            <p:cNvSpPr/>
            <p:nvPr/>
          </p:nvSpPr>
          <p:spPr bwMode="auto">
            <a:xfrm>
              <a:off x="769264" y="3382656"/>
              <a:ext cx="578570" cy="578570"/>
            </a:xfrm>
            <a:prstGeom prst="ellipse">
              <a:avLst/>
            </a:prstGeom>
            <a:solidFill>
              <a:srgbClr val="0078D7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2CF0BC2C-2C19-49D5-A30B-2E710A0DF068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887694" y="3522029"/>
              <a:ext cx="341710" cy="29982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34425" tIns="107540" rIns="134425" bIns="1075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38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31" name="Picture 276">
            <a:extLst>
              <a:ext uri="{FF2B5EF4-FFF2-40B4-BE49-F238E27FC236}">
                <a16:creationId xmlns:a16="http://schemas.microsoft.com/office/drawing/2014/main" id="{A8079A7B-D994-4FA5-9970-7C28E8F0B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2302" y="4432489"/>
            <a:ext cx="575928" cy="575928"/>
          </a:xfrm>
          <a:prstGeom prst="rect">
            <a:avLst/>
          </a:prstGeom>
        </p:spPr>
      </p:pic>
      <p:cxnSp>
        <p:nvCxnSpPr>
          <p:cNvPr id="132" name="Straight Arrow Connector 277">
            <a:extLst>
              <a:ext uri="{FF2B5EF4-FFF2-40B4-BE49-F238E27FC236}">
                <a16:creationId xmlns:a16="http://schemas.microsoft.com/office/drawing/2014/main" id="{791E76B5-74B2-4057-869D-8C97AF781ABF}"/>
              </a:ext>
            </a:extLst>
          </p:cNvPr>
          <p:cNvCxnSpPr>
            <a:cxnSpLocks/>
          </p:cNvCxnSpPr>
          <p:nvPr/>
        </p:nvCxnSpPr>
        <p:spPr>
          <a:xfrm>
            <a:off x="3795829" y="4732875"/>
            <a:ext cx="427552" cy="0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133" name="Straight Arrow Connector 278">
            <a:extLst>
              <a:ext uri="{FF2B5EF4-FFF2-40B4-BE49-F238E27FC236}">
                <a16:creationId xmlns:a16="http://schemas.microsoft.com/office/drawing/2014/main" id="{E672738E-13D4-495E-BDC4-F852351615E9}"/>
              </a:ext>
            </a:extLst>
          </p:cNvPr>
          <p:cNvCxnSpPr>
            <a:cxnSpLocks/>
          </p:cNvCxnSpPr>
          <p:nvPr/>
        </p:nvCxnSpPr>
        <p:spPr>
          <a:xfrm>
            <a:off x="2606200" y="4732875"/>
            <a:ext cx="371876" cy="0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34" name="Group 279">
            <a:extLst>
              <a:ext uri="{FF2B5EF4-FFF2-40B4-BE49-F238E27FC236}">
                <a16:creationId xmlns:a16="http://schemas.microsoft.com/office/drawing/2014/main" id="{33E88559-67ED-4D6D-90E1-7D42D13C5602}"/>
              </a:ext>
            </a:extLst>
          </p:cNvPr>
          <p:cNvGrpSpPr/>
          <p:nvPr/>
        </p:nvGrpSpPr>
        <p:grpSpPr>
          <a:xfrm>
            <a:off x="3151427" y="3107182"/>
            <a:ext cx="433804" cy="433804"/>
            <a:chOff x="4099904" y="3382656"/>
            <a:chExt cx="578570" cy="578570"/>
          </a:xfrm>
        </p:grpSpPr>
        <p:sp>
          <p:nvSpPr>
            <p:cNvPr id="135" name="Oval 280">
              <a:extLst>
                <a:ext uri="{FF2B5EF4-FFF2-40B4-BE49-F238E27FC236}">
                  <a16:creationId xmlns:a16="http://schemas.microsoft.com/office/drawing/2014/main" id="{4FCCDA48-7783-44DD-A41C-1619EEAFC207}"/>
                </a:ext>
              </a:extLst>
            </p:cNvPr>
            <p:cNvSpPr/>
            <p:nvPr/>
          </p:nvSpPr>
          <p:spPr bwMode="auto">
            <a:xfrm>
              <a:off x="4099904" y="3382656"/>
              <a:ext cx="578570" cy="578570"/>
            </a:xfrm>
            <a:prstGeom prst="ellipse">
              <a:avLst/>
            </a:prstGeom>
            <a:solidFill>
              <a:srgbClr val="FFFFFF"/>
            </a:solidFill>
            <a:ln w="6350" cap="flat" cmpd="sng" algn="ctr">
              <a:solidFill>
                <a:srgbClr val="505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15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Freeform 126">
              <a:extLst>
                <a:ext uri="{FF2B5EF4-FFF2-40B4-BE49-F238E27FC236}">
                  <a16:creationId xmlns:a16="http://schemas.microsoft.com/office/drawing/2014/main" id="{2C6FF0AF-FFC8-46FB-8D6D-C3972EB753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22032" y="3502025"/>
              <a:ext cx="334316" cy="339832"/>
            </a:xfrm>
            <a:custGeom>
              <a:avLst/>
              <a:gdLst>
                <a:gd name="T0" fmla="*/ 68 w 128"/>
                <a:gd name="T1" fmla="*/ 32 h 128"/>
                <a:gd name="T2" fmla="*/ 68 w 128"/>
                <a:gd name="T3" fmla="*/ 62 h 128"/>
                <a:gd name="T4" fmla="*/ 90 w 128"/>
                <a:gd name="T5" fmla="*/ 84 h 128"/>
                <a:gd name="T6" fmla="*/ 84 w 128"/>
                <a:gd name="T7" fmla="*/ 89 h 128"/>
                <a:gd name="T8" fmla="*/ 60 w 128"/>
                <a:gd name="T9" fmla="*/ 66 h 128"/>
                <a:gd name="T10" fmla="*/ 60 w 128"/>
                <a:gd name="T11" fmla="*/ 32 h 128"/>
                <a:gd name="T12" fmla="*/ 68 w 128"/>
                <a:gd name="T13" fmla="*/ 32 h 128"/>
                <a:gd name="T14" fmla="*/ 64 w 128"/>
                <a:gd name="T15" fmla="*/ 0 h 128"/>
                <a:gd name="T16" fmla="*/ 10 w 128"/>
                <a:gd name="T17" fmla="*/ 30 h 128"/>
                <a:gd name="T18" fmla="*/ 8 w 128"/>
                <a:gd name="T19" fmla="*/ 33 h 128"/>
                <a:gd name="T20" fmla="*/ 8 w 128"/>
                <a:gd name="T21" fmla="*/ 34 h 128"/>
                <a:gd name="T22" fmla="*/ 8 w 128"/>
                <a:gd name="T23" fmla="*/ 33 h 128"/>
                <a:gd name="T24" fmla="*/ 8 w 128"/>
                <a:gd name="T25" fmla="*/ 16 h 128"/>
                <a:gd name="T26" fmla="*/ 0 w 128"/>
                <a:gd name="T27" fmla="*/ 16 h 128"/>
                <a:gd name="T28" fmla="*/ 0 w 128"/>
                <a:gd name="T29" fmla="*/ 48 h 128"/>
                <a:gd name="T30" fmla="*/ 32 w 128"/>
                <a:gd name="T31" fmla="*/ 48 h 128"/>
                <a:gd name="T32" fmla="*/ 32 w 128"/>
                <a:gd name="T33" fmla="*/ 40 h 128"/>
                <a:gd name="T34" fmla="*/ 14 w 128"/>
                <a:gd name="T35" fmla="*/ 40 h 128"/>
                <a:gd name="T36" fmla="*/ 17 w 128"/>
                <a:gd name="T37" fmla="*/ 34 h 128"/>
                <a:gd name="T38" fmla="*/ 64 w 128"/>
                <a:gd name="T39" fmla="*/ 8 h 128"/>
                <a:gd name="T40" fmla="*/ 120 w 128"/>
                <a:gd name="T41" fmla="*/ 64 h 128"/>
                <a:gd name="T42" fmla="*/ 64 w 128"/>
                <a:gd name="T43" fmla="*/ 120 h 128"/>
                <a:gd name="T44" fmla="*/ 8 w 128"/>
                <a:gd name="T45" fmla="*/ 64 h 128"/>
                <a:gd name="T46" fmla="*/ 0 w 128"/>
                <a:gd name="T47" fmla="*/ 64 h 128"/>
                <a:gd name="T48" fmla="*/ 64 w 128"/>
                <a:gd name="T49" fmla="*/ 128 h 128"/>
                <a:gd name="T50" fmla="*/ 128 w 128"/>
                <a:gd name="T51" fmla="*/ 64 h 128"/>
                <a:gd name="T52" fmla="*/ 64 w 128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68" y="3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32"/>
                    <a:pt x="60" y="32"/>
                    <a:pt x="60" y="32"/>
                  </a:cubicBezTo>
                  <a:lnTo>
                    <a:pt x="68" y="32"/>
                  </a:lnTo>
                  <a:close/>
                  <a:moveTo>
                    <a:pt x="64" y="0"/>
                  </a:moveTo>
                  <a:cubicBezTo>
                    <a:pt x="42" y="0"/>
                    <a:pt x="22" y="11"/>
                    <a:pt x="10" y="30"/>
                  </a:cubicBezTo>
                  <a:cubicBezTo>
                    <a:pt x="9" y="31"/>
                    <a:pt x="9" y="32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38"/>
                    <a:pt x="16" y="36"/>
                    <a:pt x="17" y="34"/>
                  </a:cubicBezTo>
                  <a:cubicBezTo>
                    <a:pt x="27" y="18"/>
                    <a:pt x="45" y="8"/>
                    <a:pt x="64" y="8"/>
                  </a:cubicBezTo>
                  <a:cubicBezTo>
                    <a:pt x="95" y="8"/>
                    <a:pt x="120" y="33"/>
                    <a:pt x="120" y="64"/>
                  </a:cubicBezTo>
                  <a:cubicBezTo>
                    <a:pt x="120" y="95"/>
                    <a:pt x="95" y="120"/>
                    <a:pt x="64" y="120"/>
                  </a:cubicBezTo>
                  <a:cubicBezTo>
                    <a:pt x="33" y="120"/>
                    <a:pt x="8" y="95"/>
                    <a:pt x="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100" y="128"/>
                    <a:pt x="128" y="99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68560" tIns="34280" rIns="68560" bIns="34280" numCol="1" anchor="t" anchorCtr="0" compatLnSpc="1">
              <a:prstTxWarp prst="textNoShape">
                <a:avLst/>
              </a:prstTxWarp>
            </a:bodyPr>
            <a:lstStyle/>
            <a:p>
              <a:pPr defTabSz="685607">
                <a:defRPr/>
              </a:pPr>
              <a:endParaRPr lang="en-US" sz="1350" kern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37" name="TextBox 282">
            <a:extLst>
              <a:ext uri="{FF2B5EF4-FFF2-40B4-BE49-F238E27FC236}">
                <a16:creationId xmlns:a16="http://schemas.microsoft.com/office/drawing/2014/main" id="{74670A81-3C91-4B6E-BB18-A403303E05B8}"/>
              </a:ext>
            </a:extLst>
          </p:cNvPr>
          <p:cNvSpPr txBox="1"/>
          <p:nvPr/>
        </p:nvSpPr>
        <p:spPr>
          <a:xfrm>
            <a:off x="2789061" y="3587223"/>
            <a:ext cx="1158537" cy="43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860">
              <a:lnSpc>
                <a:spcPct val="90000"/>
              </a:lnSpc>
              <a:defRPr/>
            </a:pPr>
            <a:r>
              <a:rPr lang="en-US" sz="825" kern="0" dirty="0">
                <a:solidFill>
                  <a:srgbClr val="0078D7"/>
                </a:solidFill>
                <a:latin typeface="Segoe UI"/>
                <a:cs typeface="Segoe UI Light" panose="020B0502040204020203" pitchFamily="34" charset="0"/>
              </a:rPr>
              <a:t>Role privileges expire after a specified interval</a:t>
            </a:r>
          </a:p>
        </p:txBody>
      </p:sp>
    </p:spTree>
    <p:extLst>
      <p:ext uri="{BB962C8B-B14F-4D97-AF65-F5344CB8AC3E}">
        <p14:creationId xmlns:p14="http://schemas.microsoft.com/office/powerpoint/2010/main" val="340913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85" grpId="0" animBg="1"/>
      <p:bldP spid="87" grpId="0"/>
      <p:bldP spid="127" grpId="0"/>
      <p:bldP spid="1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000" dirty="0"/>
              <a:t>Azure B2B Privileged Identity Management</a:t>
            </a:r>
          </a:p>
        </p:txBody>
      </p:sp>
      <p:pic>
        <p:nvPicPr>
          <p:cNvPr id="5122" name="Picture 2" descr="Billedresultat for minions transparent background">
            <a:extLst>
              <a:ext uri="{FF2B5EF4-FFF2-40B4-BE49-F238E27FC236}">
                <a16:creationId xmlns:a16="http://schemas.microsoft.com/office/drawing/2014/main" id="{010A5BBD-AA80-455F-83F5-E9FE2E93A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-58462"/>
            <a:ext cx="4536504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28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B9C8BB-F19E-415D-9A0F-640E6C2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Azure Information Protection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E65C7-4550-4F5B-9716-11D4204E24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63688"/>
            <a:ext cx="8229600" cy="26638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27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AA068D-032F-4DBB-96F7-0704F983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 (B2B)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1ABA-EF23-4A51-8F16-8FA871445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B2B labels with protection</a:t>
            </a:r>
          </a:p>
          <a:p>
            <a:r>
              <a:rPr lang="en-US" dirty="0"/>
              <a:t>Add entire domains (@demodummies.com)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3EEE3-90CB-400A-A349-7D349E3A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473" y="2578915"/>
            <a:ext cx="3711053" cy="21022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496735-23DB-4AA5-8BFD-0767198D7B88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3727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AA068D-032F-4DBB-96F7-0704F9835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Information Protection (B2B)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41ABA-EF23-4A51-8F16-8FA871445C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B2B labels with protection</a:t>
            </a:r>
          </a:p>
          <a:p>
            <a:r>
              <a:rPr lang="en-US" dirty="0"/>
              <a:t>Add entire domains (@demodummies.com)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3EEE3-90CB-400A-A349-7D349E3A7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8082"/>
            <a:ext cx="8352928" cy="47318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36A115-ED58-4141-96A3-F66126BD5B63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806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067694"/>
            <a:ext cx="8229600" cy="9144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1CB2691-67AC-4FC8-9299-FE03C4F0E727}"/>
              </a:ext>
            </a:extLst>
          </p:cNvPr>
          <p:cNvSpPr txBox="1">
            <a:spLocks/>
          </p:cNvSpPr>
          <p:nvPr/>
        </p:nvSpPr>
        <p:spPr>
          <a:xfrm>
            <a:off x="323528" y="271576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369D1-5C43-4B24-B1AA-32104FA9EA6E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  <p:pic>
        <p:nvPicPr>
          <p:cNvPr id="7170" name="Picture 2" descr="Billedresultat for minions transparent background">
            <a:extLst>
              <a:ext uri="{FF2B5EF4-FFF2-40B4-BE49-F238E27FC236}">
                <a16:creationId xmlns:a16="http://schemas.microsoft.com/office/drawing/2014/main" id="{41823894-B9ED-4BF9-B5D4-DBE7F2BF6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920712"/>
            <a:ext cx="3581326" cy="330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59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F9DBFE-C70C-4A8D-9D13-CE064960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0B1D9-0881-4AF3-AF9E-C68DBF37B3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19900" dirty="0"/>
              <a:t>5:1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610676-C0A7-40B0-950E-B333AC7878A2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3014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D4B797A5-B7BE-4645-A954-20CA4EB6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13981"/>
            <a:ext cx="2288958" cy="21943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1F14-CF16-4DBD-A499-F3511C1A5B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7563" y="549275"/>
            <a:ext cx="5786437" cy="39433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1077516" algn="l"/>
              </a:tabLst>
            </a:pPr>
            <a:r>
              <a:rPr lang="da-DK" b="1" dirty="0"/>
              <a:t>Jan Ketil Skanke</a:t>
            </a:r>
          </a:p>
          <a:p>
            <a:pPr marL="0" indent="0">
              <a:buNone/>
              <a:tabLst>
                <a:tab pos="1077516" algn="l"/>
              </a:tabLst>
            </a:pPr>
            <a:r>
              <a:rPr lang="da-DK" b="1" dirty="0"/>
              <a:t>Principal Cloud Architect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en-GB" dirty="0"/>
              <a:t>Microsoft MVP: Enterprise Mobility </a:t>
            </a:r>
            <a:br>
              <a:rPr lang="en-GB" dirty="0"/>
            </a:br>
            <a:r>
              <a:rPr lang="en-GB" dirty="0"/>
              <a:t>CO-Founder: MVPDagen.no</a:t>
            </a:r>
          </a:p>
          <a:p>
            <a:pPr marL="0" indent="0">
              <a:buNone/>
            </a:pPr>
            <a:r>
              <a:rPr lang="en-GB" dirty="0"/>
              <a:t>Microsoft Certified Trainer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Contact Me</a:t>
            </a:r>
          </a:p>
          <a:p>
            <a:pPr marL="0" indent="0">
              <a:buNone/>
            </a:pPr>
            <a:r>
              <a:rPr lang="en-GB" dirty="0"/>
              <a:t>Twitter: </a:t>
            </a:r>
            <a:r>
              <a:rPr lang="en-GB" dirty="0">
                <a:solidFill>
                  <a:schemeClr val="tx2"/>
                </a:solidFill>
              </a:rPr>
              <a:t>@</a:t>
            </a:r>
            <a:r>
              <a:rPr lang="en-GB" dirty="0" err="1">
                <a:solidFill>
                  <a:schemeClr val="tx2"/>
                </a:solidFill>
              </a:rPr>
              <a:t>JankeSkanke</a:t>
            </a:r>
            <a:endParaRPr lang="en-GB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dirty="0"/>
              <a:t>Blog: </a:t>
            </a:r>
            <a:r>
              <a:rPr lang="en-GB" dirty="0">
                <a:hlinkClick r:id="rId4"/>
              </a:rPr>
              <a:t>https://jankesblog.com/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da-DK" dirty="0"/>
              <a:t>Phone: +47 952 99 440</a:t>
            </a:r>
          </a:p>
          <a:p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B95D9-137D-45C0-B6E2-8CC94EA8A4A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3833813"/>
            <a:ext cx="2376488" cy="8953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700" dirty="0"/>
              <a:t>About me...</a:t>
            </a:r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10" name="Picture 9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CA77378-2D4F-4E34-9382-3CBF4F8F7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951" y="2712881"/>
            <a:ext cx="914402" cy="1447803"/>
          </a:xfrm>
          <a:prstGeom prst="rect">
            <a:avLst/>
          </a:prstGeom>
        </p:spPr>
      </p:pic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20443B9-688F-4083-BB05-8DCE9AAFCB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781" y="411510"/>
            <a:ext cx="2771800" cy="8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8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F9DBFE-C70C-4A8D-9D13-CE0649609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2F78E-0344-41BC-B22D-6DEBF43DBD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4171"/>
            <a:ext cx="8229600" cy="3240310"/>
          </a:xfrm>
        </p:spPr>
        <p:txBody>
          <a:bodyPr>
            <a:normAutofit fontScale="925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Azure AD Free </a:t>
            </a:r>
            <a:r>
              <a:rPr lang="en-US" dirty="0"/>
              <a:t>capabilities are available for guest users without additional licensing.</a:t>
            </a:r>
          </a:p>
          <a:p>
            <a:endParaRPr lang="en-US" dirty="0"/>
          </a:p>
          <a:p>
            <a:r>
              <a:rPr lang="en-US" dirty="0"/>
              <a:t>If you want to provide access to </a:t>
            </a:r>
            <a:r>
              <a:rPr lang="en-US" sz="2800" b="1" dirty="0"/>
              <a:t>paid Azure AD features </a:t>
            </a:r>
            <a:r>
              <a:rPr lang="en-US" dirty="0"/>
              <a:t>to B2B users, you </a:t>
            </a:r>
            <a:r>
              <a:rPr lang="en-US" sz="3200" b="1" dirty="0"/>
              <a:t>must have</a:t>
            </a:r>
            <a:r>
              <a:rPr lang="en-US" dirty="0"/>
              <a:t> enough </a:t>
            </a:r>
            <a:r>
              <a:rPr lang="en-US" sz="3000" b="1" dirty="0"/>
              <a:t>licenses</a:t>
            </a:r>
            <a:r>
              <a:rPr lang="en-US" dirty="0"/>
              <a:t> to support those B2B guest users.</a:t>
            </a:r>
          </a:p>
          <a:p>
            <a:endParaRPr lang="en-US" dirty="0"/>
          </a:p>
          <a:p>
            <a:r>
              <a:rPr lang="en-US" dirty="0"/>
              <a:t>An inviting tenant with an Azure AD paid license has B2B collaboration use rights to an additional </a:t>
            </a:r>
            <a:r>
              <a:rPr lang="en-US" sz="2800" b="1" dirty="0"/>
              <a:t>five B2B guest </a:t>
            </a:r>
            <a:r>
              <a:rPr lang="en-US" dirty="0"/>
              <a:t>users invited to the tenant.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E2481D-0346-42F6-B8FC-79C8D1487B35}"/>
              </a:ext>
            </a:extLst>
          </p:cNvPr>
          <p:cNvSpPr/>
          <p:nvPr/>
        </p:nvSpPr>
        <p:spPr>
          <a:xfrm>
            <a:off x="0" y="4807744"/>
            <a:ext cx="16802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JankeSkanke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31821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1">
            <a:extLst>
              <a:ext uri="{FF2B5EF4-FFF2-40B4-BE49-F238E27FC236}">
                <a16:creationId xmlns:a16="http://schemas.microsoft.com/office/drawing/2014/main" id="{0B2FE954-4318-4327-9CF2-521B0DB5CECB}"/>
              </a:ext>
            </a:extLst>
          </p:cNvPr>
          <p:cNvSpPr txBox="1">
            <a:spLocks/>
          </p:cNvSpPr>
          <p:nvPr/>
        </p:nvSpPr>
        <p:spPr>
          <a:xfrm>
            <a:off x="685800" y="3291830"/>
            <a:ext cx="7772400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en-US" b="1" dirty="0"/>
              <a:t>Thank You!!</a:t>
            </a:r>
            <a:endParaRPr lang="nb-NO" dirty="0"/>
          </a:p>
        </p:txBody>
      </p:sp>
      <p:sp>
        <p:nvSpPr>
          <p:cNvPr id="4" name="AutoShape 2" descr="Image result for norge flagg">
            <a:extLst>
              <a:ext uri="{FF2B5EF4-FFF2-40B4-BE49-F238E27FC236}">
                <a16:creationId xmlns:a16="http://schemas.microsoft.com/office/drawing/2014/main" id="{27549A7D-8B57-426B-AF40-47BC5EE5C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80312" y="813445"/>
            <a:ext cx="14382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Billedresultat for minions transparent background">
            <a:extLst>
              <a:ext uri="{FF2B5EF4-FFF2-40B4-BE49-F238E27FC236}">
                <a16:creationId xmlns:a16="http://schemas.microsoft.com/office/drawing/2014/main" id="{2E79C2EF-B739-4C52-A43F-E0C2A1362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98651"/>
            <a:ext cx="4211117" cy="33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401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682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306618-DD75-4501-96D1-AE83A22BAE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83968" y="771550"/>
            <a:ext cx="4860032" cy="37210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Introduction</a:t>
            </a:r>
            <a:r>
              <a:rPr lang="da-DK" sz="1800" dirty="0"/>
              <a:t> to Azure B2B</a:t>
            </a:r>
            <a:endParaRPr lang="en-US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Enable</a:t>
            </a:r>
            <a:r>
              <a:rPr lang="da-DK" sz="1600" dirty="0"/>
              <a:t> Guest Access and Guest </a:t>
            </a:r>
            <a:r>
              <a:rPr lang="en-US" sz="1600" dirty="0"/>
              <a:t>Invite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a-DK" sz="1800" dirty="0"/>
              <a:t>Azure B2B and </a:t>
            </a:r>
            <a:r>
              <a:rPr lang="en-US" sz="1800" dirty="0"/>
              <a:t>Conditional</a:t>
            </a:r>
            <a:r>
              <a:rPr lang="da-DK" sz="1800" dirty="0"/>
              <a:t> Access</a:t>
            </a:r>
            <a:endParaRPr lang="en-US" sz="1800" dirty="0"/>
          </a:p>
          <a:p>
            <a:pPr lvl="1"/>
            <a:r>
              <a:rPr lang="da-DK" dirty="0"/>
              <a:t>Azure MFA and Terms of </a:t>
            </a:r>
            <a:r>
              <a:rPr lang="en-US" dirty="0"/>
              <a:t>Use</a:t>
            </a:r>
          </a:p>
          <a:p>
            <a:r>
              <a:rPr lang="da-DK" dirty="0"/>
              <a:t>Azure B2B Access Control</a:t>
            </a:r>
          </a:p>
          <a:p>
            <a:pPr lvl="1"/>
            <a:r>
              <a:rPr lang="da-DK" dirty="0"/>
              <a:t>Review and </a:t>
            </a:r>
            <a:r>
              <a:rPr lang="da-DK" dirty="0" err="1"/>
              <a:t>Revoke</a:t>
            </a:r>
            <a:r>
              <a:rPr lang="da-DK" dirty="0"/>
              <a:t> Access </a:t>
            </a:r>
          </a:p>
          <a:p>
            <a:r>
              <a:rPr lang="da-DK" dirty="0" err="1"/>
              <a:t>Securing</a:t>
            </a:r>
            <a:r>
              <a:rPr lang="da-DK" dirty="0"/>
              <a:t> Data</a:t>
            </a:r>
          </a:p>
          <a:p>
            <a:pPr lvl="1"/>
            <a:r>
              <a:rPr lang="da-DK" dirty="0"/>
              <a:t>Azure Information Protection</a:t>
            </a:r>
          </a:p>
          <a:p>
            <a:r>
              <a:rPr lang="da-DK" sz="1800" dirty="0"/>
              <a:t>Q and A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421621-168C-40F5-B172-51274394E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46088"/>
            <a:ext cx="2663825" cy="1714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</a:t>
            </a:r>
            <a:r>
              <a:rPr lang="en-US" dirty="0" err="1">
                <a:solidFill>
                  <a:schemeClr val="tx1"/>
                </a:solidFill>
              </a:rPr>
              <a:t>Takeways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7CFBD44-96D8-461B-98C3-209842ED3D7D}"/>
              </a:ext>
            </a:extLst>
          </p:cNvPr>
          <p:cNvSpPr txBox="1">
            <a:spLocks/>
          </p:cNvSpPr>
          <p:nvPr/>
        </p:nvSpPr>
        <p:spPr>
          <a:xfrm>
            <a:off x="8032111" y="4858439"/>
            <a:ext cx="891552" cy="2272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788">
                <a:solidFill>
                  <a:schemeClr val="bg1"/>
                </a:solidFill>
              </a:rPr>
              <a:pPr algn="r"/>
              <a:t>5</a:t>
            </a:fld>
            <a:endParaRPr lang="en-GB" sz="788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F8A16-14B7-463E-BFB1-2A22F67216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2" b="91630" l="4990" r="93971">
                        <a14:foregroundMark x1="91060" y1="67841" x2="91060" y2="67841"/>
                        <a14:foregroundMark x1="89189" y1="75477" x2="89189" y2="75477"/>
                        <a14:foregroundMark x1="79002" y1="88253" x2="79002" y2="88253"/>
                        <a14:foregroundMark x1="43243" y1="91630" x2="43243" y2="91630"/>
                        <a14:foregroundMark x1="4990" y1="76799" x2="4990" y2="77239"/>
                        <a14:foregroundMark x1="49272" y1="91483" x2="49272" y2="91483"/>
                        <a14:foregroundMark x1="48441" y1="89574" x2="42412" y2="90896"/>
                        <a14:foregroundMark x1="29938" y1="85169" x2="14553" y2="84581"/>
                        <a14:foregroundMark x1="66112" y1="86344" x2="80665" y2="87812"/>
                        <a14:foregroundMark x1="93971" y1="16300" x2="93971" y2="16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499742"/>
            <a:ext cx="1501117" cy="212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814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B9C8BB-F19E-415D-9A0F-640E6C265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Introduction to Azure B2B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E65C7-4550-4F5B-9716-11D4204E24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1563688"/>
            <a:ext cx="8229600" cy="26638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7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179AD702-A3AC-4E54-8049-7BE036A7E99C}"/>
              </a:ext>
            </a:extLst>
          </p:cNvPr>
          <p:cNvCxnSpPr>
            <a:cxnSpLocks/>
          </p:cNvCxnSpPr>
          <p:nvPr/>
        </p:nvCxnSpPr>
        <p:spPr>
          <a:xfrm flipH="1" flipV="1">
            <a:off x="3591143" y="1150054"/>
            <a:ext cx="2489194" cy="909020"/>
          </a:xfrm>
          <a:prstGeom prst="straightConnector1">
            <a:avLst/>
          </a:prstGeom>
          <a:noFill/>
          <a:ln w="31750" cap="rnd" cmpd="sng" algn="ctr">
            <a:solidFill>
              <a:srgbClr val="0054A6"/>
            </a:solidFill>
            <a:prstDash val="sysDot"/>
            <a:headEnd type="none" w="med" len="sm"/>
            <a:tailEnd type="triangle" w="lg" len="lg"/>
          </a:ln>
          <a:effectLst/>
        </p:spPr>
      </p:cxnSp>
      <p:sp>
        <p:nvSpPr>
          <p:cNvPr id="7" name="Title 4">
            <a:extLst/>
          </p:cNvPr>
          <p:cNvSpPr txBox="1">
            <a:spLocks/>
          </p:cNvSpPr>
          <p:nvPr/>
        </p:nvSpPr>
        <p:spPr>
          <a:xfrm>
            <a:off x="-11543" y="-10066"/>
            <a:ext cx="2813409" cy="5153565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107571" tIns="67232" rIns="107571" bIns="67232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5845">
              <a:defRPr/>
            </a:pPr>
            <a:r>
              <a:rPr lang="en-US" sz="3971" spc="-75" dirty="0">
                <a:solidFill>
                  <a:srgbClr val="FFFFFF"/>
                </a:solidFill>
                <a:latin typeface="Segoe UI Light"/>
              </a:rPr>
              <a:t>How much control do</a:t>
            </a:r>
            <a:br>
              <a:rPr lang="en-US" sz="3971" spc="-75" dirty="0">
                <a:solidFill>
                  <a:srgbClr val="FFFFFF"/>
                </a:solidFill>
                <a:latin typeface="Segoe UI Light"/>
              </a:rPr>
            </a:br>
            <a:r>
              <a:rPr lang="en-US" sz="3971" spc="-75" dirty="0">
                <a:solidFill>
                  <a:srgbClr val="FFFFFF"/>
                </a:solidFill>
                <a:latin typeface="Segoe UI Light"/>
              </a:rPr>
              <a:t>you have over access?</a:t>
            </a:r>
          </a:p>
        </p:txBody>
      </p:sp>
      <p:cxnSp>
        <p:nvCxnSpPr>
          <p:cNvPr id="76" name="Straight Arrow Connector 75"/>
          <p:cNvCxnSpPr>
            <a:cxnSpLocks/>
          </p:cNvCxnSpPr>
          <p:nvPr/>
        </p:nvCxnSpPr>
        <p:spPr>
          <a:xfrm flipH="1">
            <a:off x="5006245" y="2434247"/>
            <a:ext cx="1438827" cy="1224554"/>
          </a:xfrm>
          <a:prstGeom prst="straightConnector1">
            <a:avLst/>
          </a:prstGeom>
          <a:noFill/>
          <a:ln w="31750" cap="rnd" cmpd="sng" algn="ctr">
            <a:solidFill>
              <a:srgbClr val="0054A6"/>
            </a:solidFill>
            <a:prstDash val="sysDot"/>
            <a:headEnd type="none" w="med" len="sm"/>
            <a:tailEnd type="triangle" w="lg" len="lg"/>
          </a:ln>
          <a:effectLst/>
        </p:spPr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3EBD6B3-84C0-4470-8575-CDADEBBFFCBA}"/>
              </a:ext>
            </a:extLst>
          </p:cNvPr>
          <p:cNvGrpSpPr/>
          <p:nvPr/>
        </p:nvGrpSpPr>
        <p:grpSpPr>
          <a:xfrm>
            <a:off x="2047420" y="162225"/>
            <a:ext cx="7929161" cy="4617386"/>
            <a:chOff x="1056911" y="202022"/>
            <a:chExt cx="9664767" cy="523444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58705BE-70F1-4D1B-A7CB-0AEABB2C4BE9}"/>
                </a:ext>
              </a:extLst>
            </p:cNvPr>
            <p:cNvGrpSpPr/>
            <p:nvPr/>
          </p:nvGrpSpPr>
          <p:grpSpPr>
            <a:xfrm>
              <a:off x="2731367" y="250246"/>
              <a:ext cx="7990311" cy="4927619"/>
              <a:chOff x="2158810" y="1082278"/>
              <a:chExt cx="8150536" cy="5026425"/>
            </a:xfrm>
          </p:grpSpPr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6B75B44D-59A8-4A14-B661-336A58663235}"/>
                  </a:ext>
                </a:extLst>
              </p:cNvPr>
              <p:cNvCxnSpPr>
                <a:cxnSpLocks/>
                <a:endCxn id="281" idx="2"/>
              </p:cNvCxnSpPr>
              <p:nvPr/>
            </p:nvCxnSpPr>
            <p:spPr>
              <a:xfrm>
                <a:off x="3093834" y="2825702"/>
                <a:ext cx="3115258" cy="63498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7104B7F3-B6B8-45FA-AC5D-59636E42FC85}"/>
                  </a:ext>
                </a:extLst>
              </p:cNvPr>
              <p:cNvCxnSpPr>
                <a:cxnSpLocks/>
                <a:stCxn id="241" idx="22"/>
                <a:endCxn id="281" idx="1"/>
              </p:cNvCxnSpPr>
              <p:nvPr/>
            </p:nvCxnSpPr>
            <p:spPr>
              <a:xfrm>
                <a:off x="2904243" y="2174179"/>
                <a:ext cx="3307527" cy="1280040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AAF4EDD-CE7E-4C6F-91FF-1F75BB675EA8}"/>
                  </a:ext>
                </a:extLst>
              </p:cNvPr>
              <p:cNvCxnSpPr>
                <a:cxnSpLocks/>
                <a:endCxn id="281" idx="1"/>
              </p:cNvCxnSpPr>
              <p:nvPr/>
            </p:nvCxnSpPr>
            <p:spPr>
              <a:xfrm>
                <a:off x="3819167" y="2148495"/>
                <a:ext cx="2392604" cy="130572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C35BE76D-AF96-4C50-80AD-58FB3CC65D5C}"/>
                  </a:ext>
                </a:extLst>
              </p:cNvPr>
              <p:cNvCxnSpPr>
                <a:cxnSpLocks/>
                <a:stCxn id="207" idx="18"/>
                <a:endCxn id="281" idx="1"/>
              </p:cNvCxnSpPr>
              <p:nvPr/>
            </p:nvCxnSpPr>
            <p:spPr>
              <a:xfrm>
                <a:off x="4145242" y="1650019"/>
                <a:ext cx="2066528" cy="1804199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28FA9410-6F47-4AE2-B67E-B1E5091D919B}"/>
                  </a:ext>
                </a:extLst>
              </p:cNvPr>
              <p:cNvCxnSpPr>
                <a:cxnSpLocks/>
                <a:stCxn id="221" idx="6"/>
                <a:endCxn id="281" idx="5"/>
              </p:cNvCxnSpPr>
              <p:nvPr/>
            </p:nvCxnSpPr>
            <p:spPr>
              <a:xfrm>
                <a:off x="2910548" y="3458821"/>
                <a:ext cx="3314154" cy="8330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6EE447A-018A-4552-A3D2-C328CDA106DF}"/>
                  </a:ext>
                </a:extLst>
              </p:cNvPr>
              <p:cNvCxnSpPr>
                <a:cxnSpLocks/>
                <a:endCxn id="281" idx="3"/>
              </p:cNvCxnSpPr>
              <p:nvPr/>
            </p:nvCxnSpPr>
            <p:spPr>
              <a:xfrm flipV="1">
                <a:off x="2158810" y="3467151"/>
                <a:ext cx="4052961" cy="592650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CFFDBD2-C11C-43D4-BEEA-7CEF84181F96}"/>
                  </a:ext>
                </a:extLst>
              </p:cNvPr>
              <p:cNvCxnSpPr>
                <a:cxnSpLocks/>
                <a:endCxn id="281" idx="3"/>
              </p:cNvCxnSpPr>
              <p:nvPr/>
            </p:nvCxnSpPr>
            <p:spPr>
              <a:xfrm flipV="1">
                <a:off x="3124773" y="3467151"/>
                <a:ext cx="3086997" cy="905471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875A1CD-16DC-47B6-9A51-F89E229C61F4}"/>
                  </a:ext>
                </a:extLst>
              </p:cNvPr>
              <p:cNvCxnSpPr>
                <a:cxnSpLocks/>
                <a:endCxn id="281" idx="3"/>
              </p:cNvCxnSpPr>
              <p:nvPr/>
            </p:nvCxnSpPr>
            <p:spPr>
              <a:xfrm flipV="1">
                <a:off x="2681324" y="3467151"/>
                <a:ext cx="3530447" cy="1517362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C4446A4-6809-4EFB-B542-85B289C5BB04}"/>
                  </a:ext>
                </a:extLst>
              </p:cNvPr>
              <p:cNvCxnSpPr>
                <a:cxnSpLocks/>
                <a:endCxn id="281" idx="7"/>
              </p:cNvCxnSpPr>
              <p:nvPr/>
            </p:nvCxnSpPr>
            <p:spPr>
              <a:xfrm flipH="1">
                <a:off x="6224702" y="2811951"/>
                <a:ext cx="3115241" cy="642268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A68DF59B-A4A0-4870-9D40-50BB381D6201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>
                <a:off x="6227381" y="2189746"/>
                <a:ext cx="3470072" cy="1270939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8A12ACB7-3236-45A3-9750-C2A7FCABD420}"/>
                  </a:ext>
                </a:extLst>
              </p:cNvPr>
              <p:cNvCxnSpPr>
                <a:cxnSpLocks/>
                <a:endCxn id="281" idx="7"/>
              </p:cNvCxnSpPr>
              <p:nvPr/>
            </p:nvCxnSpPr>
            <p:spPr>
              <a:xfrm flipH="1">
                <a:off x="6224702" y="2162788"/>
                <a:ext cx="2434164" cy="1291431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52C12BDD-D917-4145-9A6D-21A859D50CAD}"/>
                  </a:ext>
                </a:extLst>
              </p:cNvPr>
              <p:cNvCxnSpPr>
                <a:cxnSpLocks/>
                <a:endCxn id="281" idx="7"/>
              </p:cNvCxnSpPr>
              <p:nvPr/>
            </p:nvCxnSpPr>
            <p:spPr>
              <a:xfrm flipH="1">
                <a:off x="6224702" y="1522854"/>
                <a:ext cx="2352096" cy="1931365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862FE24-AA0D-4DB3-B899-B8D590FBABB0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>
                <a:off x="6227381" y="3111022"/>
                <a:ext cx="4081965" cy="349663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1CF41407-01AD-4924-A049-DAC767293CB4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 flipV="1">
                <a:off x="6227381" y="3460685"/>
                <a:ext cx="3384133" cy="12816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0E729A2D-164E-4B1B-A754-1E4038D0405B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 flipV="1">
                <a:off x="6227381" y="3460685"/>
                <a:ext cx="4075088" cy="636928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FFBCA61D-1E35-43D7-B10D-3DE4A1DC9968}"/>
                  </a:ext>
                </a:extLst>
              </p:cNvPr>
              <p:cNvCxnSpPr>
                <a:cxnSpLocks/>
                <a:endCxn id="281" idx="5"/>
              </p:cNvCxnSpPr>
              <p:nvPr/>
            </p:nvCxnSpPr>
            <p:spPr>
              <a:xfrm flipH="1" flipV="1">
                <a:off x="6224702" y="3467151"/>
                <a:ext cx="3128559" cy="919765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993551D1-2F4E-4E6B-B674-716FB5191137}"/>
                  </a:ext>
                </a:extLst>
              </p:cNvPr>
              <p:cNvCxnSpPr>
                <a:cxnSpLocks/>
                <a:endCxn id="281" idx="6"/>
              </p:cNvCxnSpPr>
              <p:nvPr/>
            </p:nvCxnSpPr>
            <p:spPr>
              <a:xfrm flipH="1" flipV="1">
                <a:off x="6227381" y="3460685"/>
                <a:ext cx="3401321" cy="1592579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02ED8002-6CB7-4743-8D50-AC88EBC017CE}"/>
                  </a:ext>
                </a:extLst>
              </p:cNvPr>
              <p:cNvCxnSpPr>
                <a:cxnSpLocks/>
                <a:endCxn id="281" idx="4"/>
              </p:cNvCxnSpPr>
              <p:nvPr/>
            </p:nvCxnSpPr>
            <p:spPr>
              <a:xfrm flipV="1">
                <a:off x="5358470" y="3469830"/>
                <a:ext cx="859767" cy="2582063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C71B3DE7-F4A5-4E23-9153-6865807F4DB7}"/>
                  </a:ext>
                </a:extLst>
              </p:cNvPr>
              <p:cNvCxnSpPr>
                <a:cxnSpLocks/>
                <a:endCxn id="281" idx="4"/>
              </p:cNvCxnSpPr>
              <p:nvPr/>
            </p:nvCxnSpPr>
            <p:spPr>
              <a:xfrm flipV="1">
                <a:off x="6153391" y="3469830"/>
                <a:ext cx="64846" cy="2183438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C0B66745-3418-40E5-B44A-6091D0948014}"/>
                  </a:ext>
                </a:extLst>
              </p:cNvPr>
              <p:cNvCxnSpPr>
                <a:cxnSpLocks/>
                <a:endCxn id="281" idx="5"/>
              </p:cNvCxnSpPr>
              <p:nvPr/>
            </p:nvCxnSpPr>
            <p:spPr>
              <a:xfrm flipH="1" flipV="1">
                <a:off x="6224702" y="3467151"/>
                <a:ext cx="1271474" cy="1965276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79B8185C-48D6-4826-8B3B-CE425A9F690E}"/>
                  </a:ext>
                </a:extLst>
              </p:cNvPr>
              <p:cNvCxnSpPr>
                <a:cxnSpLocks/>
                <a:endCxn id="281" idx="5"/>
              </p:cNvCxnSpPr>
              <p:nvPr/>
            </p:nvCxnSpPr>
            <p:spPr>
              <a:xfrm flipH="1" flipV="1">
                <a:off x="6224702" y="3467151"/>
                <a:ext cx="2281124" cy="2276425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5D41F49A-7635-4B9E-A2D9-F15E59DCF2EA}"/>
                  </a:ext>
                </a:extLst>
              </p:cNvPr>
              <p:cNvCxnSpPr>
                <a:cxnSpLocks/>
                <a:endCxn id="281" idx="5"/>
              </p:cNvCxnSpPr>
              <p:nvPr/>
            </p:nvCxnSpPr>
            <p:spPr>
              <a:xfrm flipH="1" flipV="1">
                <a:off x="6224703" y="3467151"/>
                <a:ext cx="2363676" cy="1549350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FFF1C829-7C19-4539-8A4E-E45401664C44}"/>
                  </a:ext>
                </a:extLst>
              </p:cNvPr>
              <p:cNvCxnSpPr>
                <a:cxnSpLocks/>
                <a:endCxn id="281" idx="4"/>
              </p:cNvCxnSpPr>
              <p:nvPr/>
            </p:nvCxnSpPr>
            <p:spPr>
              <a:xfrm flipH="1" flipV="1">
                <a:off x="6218237" y="3469830"/>
                <a:ext cx="757238" cy="2638873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sp useBgFill="1">
            <p:nvSpPr>
              <p:cNvPr id="281" name="Oval 280">
                <a:extLst>
                  <a:ext uri="{FF2B5EF4-FFF2-40B4-BE49-F238E27FC236}">
                    <a16:creationId xmlns:a16="http://schemas.microsoft.com/office/drawing/2014/main" id="{81150CE9-4F55-49EA-83D3-DA802C8C097E}"/>
                  </a:ext>
                </a:extLst>
              </p:cNvPr>
              <p:cNvSpPr/>
              <p:nvPr/>
            </p:nvSpPr>
            <p:spPr bwMode="auto">
              <a:xfrm>
                <a:off x="6209093" y="3451541"/>
                <a:ext cx="18287" cy="18287"/>
              </a:xfrm>
              <a:prstGeom prst="ellipse">
                <a:avLst/>
              </a:prstGeom>
              <a:solidFill>
                <a:srgbClr val="002050">
                  <a:shade val="80000"/>
                  <a:satMod val="180000"/>
                </a:srgbClr>
              </a:solidFill>
              <a:ln w="9525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7213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3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0F2C511C-0F2A-4B8E-82A6-1A34F6FD2462}"/>
                  </a:ext>
                </a:extLst>
              </p:cNvPr>
              <p:cNvCxnSpPr>
                <a:cxnSpLocks/>
                <a:endCxn id="281" idx="0"/>
              </p:cNvCxnSpPr>
              <p:nvPr/>
            </p:nvCxnSpPr>
            <p:spPr>
              <a:xfrm>
                <a:off x="4926996" y="1692567"/>
                <a:ext cx="1291241" cy="175897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6066550-F19F-4B0D-A3BF-23BEED563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8843" y="1108666"/>
                <a:ext cx="745773" cy="2344951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BA061581-5B37-4907-8B78-F8A7B5C35AC8}"/>
                  </a:ext>
                </a:extLst>
              </p:cNvPr>
              <p:cNvCxnSpPr>
                <a:cxnSpLocks/>
                <a:endCxn id="281" idx="0"/>
              </p:cNvCxnSpPr>
              <p:nvPr/>
            </p:nvCxnSpPr>
            <p:spPr>
              <a:xfrm flipH="1">
                <a:off x="6218237" y="1557338"/>
                <a:ext cx="42070" cy="1894204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C4214884-D671-4DBB-863C-BB105D42A0FF}"/>
                  </a:ext>
                </a:extLst>
              </p:cNvPr>
              <p:cNvCxnSpPr>
                <a:cxnSpLocks/>
                <a:endCxn id="281" idx="0"/>
              </p:cNvCxnSpPr>
              <p:nvPr/>
            </p:nvCxnSpPr>
            <p:spPr>
              <a:xfrm flipH="1">
                <a:off x="6218237" y="1082278"/>
                <a:ext cx="896938" cy="2369263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6DECFD82-9527-41D1-8C66-AFC4FE6D7FDE}"/>
                  </a:ext>
                </a:extLst>
              </p:cNvPr>
              <p:cNvCxnSpPr>
                <a:cxnSpLocks/>
                <a:endCxn id="281" idx="7"/>
              </p:cNvCxnSpPr>
              <p:nvPr/>
            </p:nvCxnSpPr>
            <p:spPr>
              <a:xfrm flipH="1">
                <a:off x="6224703" y="1716881"/>
                <a:ext cx="1303622" cy="1737339"/>
              </a:xfrm>
              <a:prstGeom prst="line">
                <a:avLst/>
              </a:prstGeom>
              <a:noFill/>
              <a:ln w="6350" cap="flat" cmpd="sng" algn="ctr">
                <a:solidFill>
                  <a:srgbClr val="EAEAEA">
                    <a:lumMod val="7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C47513A-C96E-4BC3-8BDD-A70E144F44A5}"/>
                </a:ext>
              </a:extLst>
            </p:cNvPr>
            <p:cNvGrpSpPr/>
            <p:nvPr/>
          </p:nvGrpSpPr>
          <p:grpSpPr>
            <a:xfrm>
              <a:off x="1056911" y="202022"/>
              <a:ext cx="7223570" cy="5234447"/>
              <a:chOff x="1056911" y="202022"/>
              <a:chExt cx="7223570" cy="5234447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3328E23-92F6-4CA2-A66F-3ED4E0BE9E2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015918" y="3859801"/>
                <a:ext cx="448212" cy="448210"/>
                <a:chOff x="3516708" y="1260621"/>
                <a:chExt cx="643734" cy="643732"/>
              </a:xfrm>
            </p:grpSpPr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E0D3691A-B414-40B1-9FF2-093A7BC9BEF0}"/>
                    </a:ext>
                  </a:extLst>
                </p:cNvPr>
                <p:cNvSpPr/>
                <p:nvPr/>
              </p:nvSpPr>
              <p:spPr bwMode="auto">
                <a:xfrm>
                  <a:off x="3516708" y="1260621"/>
                  <a:ext cx="643734" cy="643732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57" name="Freeform 5">
                  <a:extLst>
                    <a:ext uri="{FF2B5EF4-FFF2-40B4-BE49-F238E27FC236}">
                      <a16:creationId xmlns:a16="http://schemas.microsoft.com/office/drawing/2014/main" id="{0C0C9D31-6EE3-4908-A5AE-726F4E82887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84588" y="1439863"/>
                  <a:ext cx="307975" cy="260350"/>
                </a:xfrm>
                <a:custGeom>
                  <a:avLst/>
                  <a:gdLst>
                    <a:gd name="T0" fmla="*/ 110 w 349"/>
                    <a:gd name="T1" fmla="*/ 142 h 296"/>
                    <a:gd name="T2" fmla="*/ 174 w 349"/>
                    <a:gd name="T3" fmla="*/ 78 h 296"/>
                    <a:gd name="T4" fmla="*/ 238 w 349"/>
                    <a:gd name="T5" fmla="*/ 142 h 296"/>
                    <a:gd name="T6" fmla="*/ 174 w 349"/>
                    <a:gd name="T7" fmla="*/ 206 h 296"/>
                    <a:gd name="T8" fmla="*/ 110 w 349"/>
                    <a:gd name="T9" fmla="*/ 142 h 296"/>
                    <a:gd name="T10" fmla="*/ 264 w 349"/>
                    <a:gd name="T11" fmla="*/ 296 h 296"/>
                    <a:gd name="T12" fmla="*/ 174 w 349"/>
                    <a:gd name="T13" fmla="*/ 207 h 296"/>
                    <a:gd name="T14" fmla="*/ 85 w 349"/>
                    <a:gd name="T15" fmla="*/ 296 h 296"/>
                    <a:gd name="T16" fmla="*/ 56 w 349"/>
                    <a:gd name="T17" fmla="*/ 80 h 296"/>
                    <a:gd name="T18" fmla="*/ 96 w 349"/>
                    <a:gd name="T19" fmla="*/ 40 h 296"/>
                    <a:gd name="T20" fmla="*/ 56 w 349"/>
                    <a:gd name="T21" fmla="*/ 0 h 296"/>
                    <a:gd name="T22" fmla="*/ 16 w 349"/>
                    <a:gd name="T23" fmla="*/ 40 h 296"/>
                    <a:gd name="T24" fmla="*/ 56 w 349"/>
                    <a:gd name="T25" fmla="*/ 80 h 296"/>
                    <a:gd name="T26" fmla="*/ 111 w 349"/>
                    <a:gd name="T27" fmla="*/ 136 h 296"/>
                    <a:gd name="T28" fmla="*/ 56 w 349"/>
                    <a:gd name="T29" fmla="*/ 81 h 296"/>
                    <a:gd name="T30" fmla="*/ 0 w 349"/>
                    <a:gd name="T31" fmla="*/ 136 h 296"/>
                    <a:gd name="T32" fmla="*/ 293 w 349"/>
                    <a:gd name="T33" fmla="*/ 80 h 296"/>
                    <a:gd name="T34" fmla="*/ 333 w 349"/>
                    <a:gd name="T35" fmla="*/ 40 h 296"/>
                    <a:gd name="T36" fmla="*/ 293 w 349"/>
                    <a:gd name="T37" fmla="*/ 0 h 296"/>
                    <a:gd name="T38" fmla="*/ 253 w 349"/>
                    <a:gd name="T39" fmla="*/ 40 h 296"/>
                    <a:gd name="T40" fmla="*/ 293 w 349"/>
                    <a:gd name="T41" fmla="*/ 80 h 296"/>
                    <a:gd name="T42" fmla="*/ 349 w 349"/>
                    <a:gd name="T43" fmla="*/ 136 h 296"/>
                    <a:gd name="T44" fmla="*/ 293 w 349"/>
                    <a:gd name="T45" fmla="*/ 81 h 296"/>
                    <a:gd name="T46" fmla="*/ 237 w 349"/>
                    <a:gd name="T47" fmla="*/ 136 h 2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49" h="296">
                      <a:moveTo>
                        <a:pt x="110" y="142"/>
                      </a:moveTo>
                      <a:cubicBezTo>
                        <a:pt x="110" y="107"/>
                        <a:pt x="139" y="78"/>
                        <a:pt x="174" y="78"/>
                      </a:cubicBezTo>
                      <a:cubicBezTo>
                        <a:pt x="210" y="78"/>
                        <a:pt x="238" y="107"/>
                        <a:pt x="238" y="142"/>
                      </a:cubicBezTo>
                      <a:cubicBezTo>
                        <a:pt x="238" y="177"/>
                        <a:pt x="210" y="206"/>
                        <a:pt x="174" y="206"/>
                      </a:cubicBezTo>
                      <a:cubicBezTo>
                        <a:pt x="139" y="206"/>
                        <a:pt x="110" y="177"/>
                        <a:pt x="110" y="142"/>
                      </a:cubicBezTo>
                      <a:close/>
                      <a:moveTo>
                        <a:pt x="264" y="296"/>
                      </a:moveTo>
                      <a:cubicBezTo>
                        <a:pt x="264" y="247"/>
                        <a:pt x="224" y="207"/>
                        <a:pt x="174" y="207"/>
                      </a:cubicBezTo>
                      <a:cubicBezTo>
                        <a:pt x="125" y="207"/>
                        <a:pt x="85" y="247"/>
                        <a:pt x="85" y="296"/>
                      </a:cubicBezTo>
                      <a:moveTo>
                        <a:pt x="56" y="80"/>
                      </a:moveTo>
                      <a:cubicBezTo>
                        <a:pt x="78" y="80"/>
                        <a:pt x="96" y="62"/>
                        <a:pt x="96" y="40"/>
                      </a:cubicBezTo>
                      <a:cubicBezTo>
                        <a:pt x="96" y="18"/>
                        <a:pt x="78" y="0"/>
                        <a:pt x="56" y="0"/>
                      </a:cubicBezTo>
                      <a:cubicBezTo>
                        <a:pt x="34" y="0"/>
                        <a:pt x="16" y="18"/>
                        <a:pt x="16" y="40"/>
                      </a:cubicBezTo>
                      <a:cubicBezTo>
                        <a:pt x="16" y="62"/>
                        <a:pt x="34" y="80"/>
                        <a:pt x="56" y="80"/>
                      </a:cubicBezTo>
                      <a:close/>
                      <a:moveTo>
                        <a:pt x="111" y="136"/>
                      </a:moveTo>
                      <a:cubicBezTo>
                        <a:pt x="111" y="106"/>
                        <a:pt x="86" y="81"/>
                        <a:pt x="56" y="81"/>
                      </a:cubicBezTo>
                      <a:cubicBezTo>
                        <a:pt x="25" y="81"/>
                        <a:pt x="0" y="106"/>
                        <a:pt x="0" y="136"/>
                      </a:cubicBezTo>
                      <a:moveTo>
                        <a:pt x="293" y="80"/>
                      </a:moveTo>
                      <a:cubicBezTo>
                        <a:pt x="315" y="80"/>
                        <a:pt x="333" y="62"/>
                        <a:pt x="333" y="40"/>
                      </a:cubicBezTo>
                      <a:cubicBezTo>
                        <a:pt x="333" y="18"/>
                        <a:pt x="315" y="0"/>
                        <a:pt x="293" y="0"/>
                      </a:cubicBezTo>
                      <a:cubicBezTo>
                        <a:pt x="271" y="0"/>
                        <a:pt x="253" y="18"/>
                        <a:pt x="253" y="40"/>
                      </a:cubicBezTo>
                      <a:cubicBezTo>
                        <a:pt x="253" y="62"/>
                        <a:pt x="271" y="80"/>
                        <a:pt x="293" y="80"/>
                      </a:cubicBezTo>
                      <a:close/>
                      <a:moveTo>
                        <a:pt x="349" y="136"/>
                      </a:moveTo>
                      <a:cubicBezTo>
                        <a:pt x="349" y="106"/>
                        <a:pt x="324" y="81"/>
                        <a:pt x="293" y="81"/>
                      </a:cubicBezTo>
                      <a:cubicBezTo>
                        <a:pt x="262" y="81"/>
                        <a:pt x="237" y="106"/>
                        <a:pt x="237" y="136"/>
                      </a:cubicBez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1A51B24-671F-48F8-B814-30328B484842}"/>
                  </a:ext>
                </a:extLst>
              </p:cNvPr>
              <p:cNvGrpSpPr/>
              <p:nvPr/>
            </p:nvGrpSpPr>
            <p:grpSpPr>
              <a:xfrm>
                <a:off x="7255683" y="3553842"/>
                <a:ext cx="448212" cy="448212"/>
                <a:chOff x="2597927" y="3378644"/>
                <a:chExt cx="457200" cy="457200"/>
              </a:xfrm>
            </p:grpSpPr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3D07233F-2DDC-40E9-8661-B1DA943A304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597927" y="3378644"/>
                  <a:ext cx="457200" cy="4572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98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55" name="Freeform 13">
                  <a:extLst>
                    <a:ext uri="{FF2B5EF4-FFF2-40B4-BE49-F238E27FC236}">
                      <a16:creationId xmlns:a16="http://schemas.microsoft.com/office/drawing/2014/main" id="{7AEF0E74-3E33-4985-A393-DF24692F2B8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00087" y="3514640"/>
                  <a:ext cx="252880" cy="185208"/>
                </a:xfrm>
                <a:custGeom>
                  <a:avLst/>
                  <a:gdLst>
                    <a:gd name="T0" fmla="*/ 113 w 284"/>
                    <a:gd name="T1" fmla="*/ 57 h 208"/>
                    <a:gd name="T2" fmla="*/ 0 w 284"/>
                    <a:gd name="T3" fmla="*/ 57 h 208"/>
                    <a:gd name="T4" fmla="*/ 0 w 284"/>
                    <a:gd name="T5" fmla="*/ 208 h 208"/>
                    <a:gd name="T6" fmla="*/ 113 w 284"/>
                    <a:gd name="T7" fmla="*/ 208 h 208"/>
                    <a:gd name="T8" fmla="*/ 113 w 284"/>
                    <a:gd name="T9" fmla="*/ 57 h 208"/>
                    <a:gd name="T10" fmla="*/ 95 w 284"/>
                    <a:gd name="T11" fmla="*/ 189 h 208"/>
                    <a:gd name="T12" fmla="*/ 19 w 284"/>
                    <a:gd name="T13" fmla="*/ 189 h 208"/>
                    <a:gd name="T14" fmla="*/ 19 w 284"/>
                    <a:gd name="T15" fmla="*/ 76 h 208"/>
                    <a:gd name="T16" fmla="*/ 95 w 284"/>
                    <a:gd name="T17" fmla="*/ 76 h 208"/>
                    <a:gd name="T18" fmla="*/ 95 w 284"/>
                    <a:gd name="T19" fmla="*/ 189 h 208"/>
                    <a:gd name="T20" fmla="*/ 19 w 284"/>
                    <a:gd name="T21" fmla="*/ 38 h 208"/>
                    <a:gd name="T22" fmla="*/ 0 w 284"/>
                    <a:gd name="T23" fmla="*/ 38 h 208"/>
                    <a:gd name="T24" fmla="*/ 0 w 284"/>
                    <a:gd name="T25" fmla="*/ 19 h 208"/>
                    <a:gd name="T26" fmla="*/ 0 w 284"/>
                    <a:gd name="T27" fmla="*/ 10 h 208"/>
                    <a:gd name="T28" fmla="*/ 0 w 284"/>
                    <a:gd name="T29" fmla="*/ 0 h 208"/>
                    <a:gd name="T30" fmla="*/ 284 w 284"/>
                    <a:gd name="T31" fmla="*/ 0 h 208"/>
                    <a:gd name="T32" fmla="*/ 284 w 284"/>
                    <a:gd name="T33" fmla="*/ 10 h 208"/>
                    <a:gd name="T34" fmla="*/ 284 w 284"/>
                    <a:gd name="T35" fmla="*/ 19 h 208"/>
                    <a:gd name="T36" fmla="*/ 284 w 284"/>
                    <a:gd name="T37" fmla="*/ 170 h 208"/>
                    <a:gd name="T38" fmla="*/ 274 w 284"/>
                    <a:gd name="T39" fmla="*/ 170 h 208"/>
                    <a:gd name="T40" fmla="*/ 265 w 284"/>
                    <a:gd name="T41" fmla="*/ 170 h 208"/>
                    <a:gd name="T42" fmla="*/ 151 w 284"/>
                    <a:gd name="T43" fmla="*/ 170 h 208"/>
                    <a:gd name="T44" fmla="*/ 151 w 284"/>
                    <a:gd name="T45" fmla="*/ 189 h 208"/>
                    <a:gd name="T46" fmla="*/ 189 w 284"/>
                    <a:gd name="T47" fmla="*/ 189 h 208"/>
                    <a:gd name="T48" fmla="*/ 189 w 284"/>
                    <a:gd name="T49" fmla="*/ 208 h 208"/>
                    <a:gd name="T50" fmla="*/ 132 w 284"/>
                    <a:gd name="T51" fmla="*/ 208 h 208"/>
                    <a:gd name="T52" fmla="*/ 132 w 284"/>
                    <a:gd name="T53" fmla="*/ 189 h 208"/>
                    <a:gd name="T54" fmla="*/ 132 w 284"/>
                    <a:gd name="T55" fmla="*/ 170 h 208"/>
                    <a:gd name="T56" fmla="*/ 132 w 284"/>
                    <a:gd name="T57" fmla="*/ 152 h 208"/>
                    <a:gd name="T58" fmla="*/ 265 w 284"/>
                    <a:gd name="T59" fmla="*/ 152 h 208"/>
                    <a:gd name="T60" fmla="*/ 265 w 284"/>
                    <a:gd name="T61" fmla="*/ 19 h 208"/>
                    <a:gd name="T62" fmla="*/ 19 w 284"/>
                    <a:gd name="T63" fmla="*/ 19 h 208"/>
                    <a:gd name="T64" fmla="*/ 19 w 284"/>
                    <a:gd name="T65" fmla="*/ 38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84" h="208">
                      <a:moveTo>
                        <a:pt x="113" y="57"/>
                      </a:moveTo>
                      <a:lnTo>
                        <a:pt x="0" y="57"/>
                      </a:lnTo>
                      <a:lnTo>
                        <a:pt x="0" y="208"/>
                      </a:lnTo>
                      <a:lnTo>
                        <a:pt x="113" y="208"/>
                      </a:lnTo>
                      <a:lnTo>
                        <a:pt x="113" y="57"/>
                      </a:lnTo>
                      <a:close/>
                      <a:moveTo>
                        <a:pt x="95" y="189"/>
                      </a:moveTo>
                      <a:lnTo>
                        <a:pt x="19" y="189"/>
                      </a:lnTo>
                      <a:lnTo>
                        <a:pt x="19" y="76"/>
                      </a:lnTo>
                      <a:lnTo>
                        <a:pt x="95" y="76"/>
                      </a:lnTo>
                      <a:lnTo>
                        <a:pt x="95" y="189"/>
                      </a:lnTo>
                      <a:close/>
                      <a:moveTo>
                        <a:pt x="19" y="38"/>
                      </a:moveTo>
                      <a:lnTo>
                        <a:pt x="0" y="38"/>
                      </a:lnTo>
                      <a:lnTo>
                        <a:pt x="0" y="19"/>
                      </a:lnTo>
                      <a:lnTo>
                        <a:pt x="0" y="10"/>
                      </a:lnTo>
                      <a:lnTo>
                        <a:pt x="0" y="0"/>
                      </a:lnTo>
                      <a:lnTo>
                        <a:pt x="284" y="0"/>
                      </a:lnTo>
                      <a:lnTo>
                        <a:pt x="284" y="10"/>
                      </a:lnTo>
                      <a:lnTo>
                        <a:pt x="284" y="19"/>
                      </a:lnTo>
                      <a:lnTo>
                        <a:pt x="284" y="170"/>
                      </a:lnTo>
                      <a:lnTo>
                        <a:pt x="274" y="170"/>
                      </a:lnTo>
                      <a:lnTo>
                        <a:pt x="265" y="170"/>
                      </a:lnTo>
                      <a:lnTo>
                        <a:pt x="151" y="170"/>
                      </a:lnTo>
                      <a:lnTo>
                        <a:pt x="151" y="189"/>
                      </a:lnTo>
                      <a:lnTo>
                        <a:pt x="189" y="189"/>
                      </a:lnTo>
                      <a:lnTo>
                        <a:pt x="189" y="208"/>
                      </a:lnTo>
                      <a:lnTo>
                        <a:pt x="132" y="208"/>
                      </a:lnTo>
                      <a:lnTo>
                        <a:pt x="132" y="189"/>
                      </a:lnTo>
                      <a:lnTo>
                        <a:pt x="132" y="170"/>
                      </a:lnTo>
                      <a:lnTo>
                        <a:pt x="132" y="152"/>
                      </a:lnTo>
                      <a:lnTo>
                        <a:pt x="265" y="152"/>
                      </a:lnTo>
                      <a:lnTo>
                        <a:pt x="265" y="19"/>
                      </a:lnTo>
                      <a:lnTo>
                        <a:pt x="19" y="19"/>
                      </a:lnTo>
                      <a:lnTo>
                        <a:pt x="19" y="38"/>
                      </a:lnTo>
                      <a:close/>
                    </a:path>
                  </a:pathLst>
                </a:custGeom>
                <a:solidFill>
                  <a:srgbClr val="353535"/>
                </a:solidFill>
                <a:ln>
                  <a:noFill/>
                </a:ln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EADFEA1-FD19-4CEE-A9F0-DECD8A4CA2C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44471" y="507246"/>
                <a:ext cx="407465" cy="407465"/>
                <a:chOff x="5932610" y="2325701"/>
                <a:chExt cx="914400" cy="914400"/>
              </a:xfrm>
            </p:grpSpPr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97AF091D-815D-4F1F-8D64-A5A5F8F53E8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932610" y="2325701"/>
                  <a:ext cx="914400" cy="9144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98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66CB2FBB-E517-4131-BDB3-BBB7135C8FC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222332" y="2484305"/>
                  <a:ext cx="334986" cy="597213"/>
                  <a:chOff x="9756147" y="5515365"/>
                  <a:chExt cx="315631" cy="562708"/>
                </a:xfrm>
              </p:grpSpPr>
              <p:grpSp>
                <p:nvGrpSpPr>
                  <p:cNvPr id="248" name="Group 247">
                    <a:extLst>
                      <a:ext uri="{FF2B5EF4-FFF2-40B4-BE49-F238E27FC236}">
                        <a16:creationId xmlns:a16="http://schemas.microsoft.com/office/drawing/2014/main" id="{88178107-211D-461E-9026-DEC618BD856F}"/>
                      </a:ext>
                    </a:extLst>
                  </p:cNvPr>
                  <p:cNvGrpSpPr/>
                  <p:nvPr/>
                </p:nvGrpSpPr>
                <p:grpSpPr>
                  <a:xfrm>
                    <a:off x="9775703" y="5561872"/>
                    <a:ext cx="276492" cy="508980"/>
                    <a:chOff x="8817145" y="5862985"/>
                    <a:chExt cx="200848" cy="389795"/>
                  </a:xfrm>
                </p:grpSpPr>
                <p:sp>
                  <p:nvSpPr>
                    <p:cNvPr id="251" name="Rectangle 11">
                      <a:extLst>
                        <a:ext uri="{FF2B5EF4-FFF2-40B4-BE49-F238E27FC236}">
                          <a16:creationId xmlns:a16="http://schemas.microsoft.com/office/drawing/2014/main" id="{22C119CF-A983-44A0-B796-156506F18BA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17145" y="5869469"/>
                      <a:ext cx="200848" cy="383311"/>
                    </a:xfrm>
                    <a:prstGeom prst="round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153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52" name="Rectangle 12">
                      <a:extLst>
                        <a:ext uri="{FF2B5EF4-FFF2-40B4-BE49-F238E27FC236}">
                          <a16:creationId xmlns:a16="http://schemas.microsoft.com/office/drawing/2014/main" id="{AF930322-AA03-4DFD-B7E0-BDBF92EA9E41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17145" y="5862985"/>
                      <a:ext cx="200848" cy="3379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153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253" name="Freeform 17">
                      <a:extLst>
                        <a:ext uri="{FF2B5EF4-FFF2-40B4-BE49-F238E27FC236}">
                          <a16:creationId xmlns:a16="http://schemas.microsoft.com/office/drawing/2014/main" id="{8F63BC71-989A-4C5E-9FA6-D6F2050CB21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17145" y="5862985"/>
                      <a:ext cx="118213" cy="337998"/>
                    </a:xfrm>
                    <a:custGeom>
                      <a:avLst/>
                      <a:gdLst>
                        <a:gd name="T0" fmla="*/ 206 w 206"/>
                        <a:gd name="T1" fmla="*/ 0 h 589"/>
                        <a:gd name="T2" fmla="*/ 0 w 206"/>
                        <a:gd name="T3" fmla="*/ 0 h 589"/>
                        <a:gd name="T4" fmla="*/ 0 w 206"/>
                        <a:gd name="T5" fmla="*/ 589 h 589"/>
                        <a:gd name="T6" fmla="*/ 116 w 206"/>
                        <a:gd name="T7" fmla="*/ 589 h 589"/>
                        <a:gd name="T8" fmla="*/ 206 w 206"/>
                        <a:gd name="T9" fmla="*/ 0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6" h="589">
                          <a:moveTo>
                            <a:pt x="206" y="0"/>
                          </a:moveTo>
                          <a:lnTo>
                            <a:pt x="0" y="0"/>
                          </a:lnTo>
                          <a:lnTo>
                            <a:pt x="0" y="589"/>
                          </a:lnTo>
                          <a:lnTo>
                            <a:pt x="116" y="589"/>
                          </a:lnTo>
                          <a:lnTo>
                            <a:pt x="20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153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</p:grpSp>
              <p:sp>
                <p:nvSpPr>
                  <p:cNvPr id="249" name="Freeform 464">
                    <a:extLst>
                      <a:ext uri="{FF2B5EF4-FFF2-40B4-BE49-F238E27FC236}">
                        <a16:creationId xmlns:a16="http://schemas.microsoft.com/office/drawing/2014/main" id="{DF0ED390-6CA2-4C1D-8FB3-5D57DE5900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black">
                  <a:xfrm>
                    <a:off x="9756147" y="5515365"/>
                    <a:ext cx="315631" cy="562708"/>
                  </a:xfrm>
                  <a:custGeom>
                    <a:avLst/>
                    <a:gdLst>
                      <a:gd name="connsiteX0" fmla="*/ 434533 w 869066"/>
                      <a:gd name="connsiteY0" fmla="*/ 1384058 h 1549372"/>
                      <a:gd name="connsiteX1" fmla="*/ 370525 w 869066"/>
                      <a:gd name="connsiteY1" fmla="*/ 1448066 h 1549372"/>
                      <a:gd name="connsiteX2" fmla="*/ 434533 w 869066"/>
                      <a:gd name="connsiteY2" fmla="*/ 1512074 h 1549372"/>
                      <a:gd name="connsiteX3" fmla="*/ 498541 w 869066"/>
                      <a:gd name="connsiteY3" fmla="*/ 1448066 h 1549372"/>
                      <a:gd name="connsiteX4" fmla="*/ 434533 w 869066"/>
                      <a:gd name="connsiteY4" fmla="*/ 1384058 h 1549372"/>
                      <a:gd name="connsiteX5" fmla="*/ 81603 w 869066"/>
                      <a:gd name="connsiteY5" fmla="*/ 251558 h 1549372"/>
                      <a:gd name="connsiteX6" fmla="*/ 81603 w 869066"/>
                      <a:gd name="connsiteY6" fmla="*/ 1343379 h 1549372"/>
                      <a:gd name="connsiteX7" fmla="*/ 787464 w 869066"/>
                      <a:gd name="connsiteY7" fmla="*/ 1343379 h 1549372"/>
                      <a:gd name="connsiteX8" fmla="*/ 787464 w 869066"/>
                      <a:gd name="connsiteY8" fmla="*/ 251558 h 1549372"/>
                      <a:gd name="connsiteX9" fmla="*/ 144847 w 869066"/>
                      <a:gd name="connsiteY9" fmla="*/ 0 h 1549372"/>
                      <a:gd name="connsiteX10" fmla="*/ 724219 w 869066"/>
                      <a:gd name="connsiteY10" fmla="*/ 0 h 1549372"/>
                      <a:gd name="connsiteX11" fmla="*/ 869066 w 869066"/>
                      <a:gd name="connsiteY11" fmla="*/ 144847 h 1549372"/>
                      <a:gd name="connsiteX12" fmla="*/ 869066 w 869066"/>
                      <a:gd name="connsiteY12" fmla="*/ 1404525 h 1549372"/>
                      <a:gd name="connsiteX13" fmla="*/ 724219 w 869066"/>
                      <a:gd name="connsiteY13" fmla="*/ 1549372 h 1549372"/>
                      <a:gd name="connsiteX14" fmla="*/ 144847 w 869066"/>
                      <a:gd name="connsiteY14" fmla="*/ 1549372 h 1549372"/>
                      <a:gd name="connsiteX15" fmla="*/ 0 w 869066"/>
                      <a:gd name="connsiteY15" fmla="*/ 1404525 h 1549372"/>
                      <a:gd name="connsiteX16" fmla="*/ 0 w 869066"/>
                      <a:gd name="connsiteY16" fmla="*/ 144847 h 1549372"/>
                      <a:gd name="connsiteX17" fmla="*/ 144847 w 869066"/>
                      <a:gd name="connsiteY17" fmla="*/ 0 h 1549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69066" h="1549372">
                        <a:moveTo>
                          <a:pt x="434533" y="1384058"/>
                        </a:moveTo>
                        <a:cubicBezTo>
                          <a:pt x="399182" y="1384058"/>
                          <a:pt x="370525" y="1412715"/>
                          <a:pt x="370525" y="1448066"/>
                        </a:cubicBezTo>
                        <a:cubicBezTo>
                          <a:pt x="370525" y="1483417"/>
                          <a:pt x="399182" y="1512074"/>
                          <a:pt x="434533" y="1512074"/>
                        </a:cubicBezTo>
                        <a:cubicBezTo>
                          <a:pt x="469884" y="1512074"/>
                          <a:pt x="498541" y="1483417"/>
                          <a:pt x="498541" y="1448066"/>
                        </a:cubicBezTo>
                        <a:cubicBezTo>
                          <a:pt x="498541" y="1412715"/>
                          <a:pt x="469884" y="1384058"/>
                          <a:pt x="434533" y="1384058"/>
                        </a:cubicBezTo>
                        <a:close/>
                        <a:moveTo>
                          <a:pt x="81603" y="251558"/>
                        </a:moveTo>
                        <a:lnTo>
                          <a:pt x="81603" y="1343379"/>
                        </a:lnTo>
                        <a:lnTo>
                          <a:pt x="787464" y="1343379"/>
                        </a:lnTo>
                        <a:lnTo>
                          <a:pt x="787464" y="251558"/>
                        </a:lnTo>
                        <a:close/>
                        <a:moveTo>
                          <a:pt x="144847" y="0"/>
                        </a:moveTo>
                        <a:lnTo>
                          <a:pt x="724219" y="0"/>
                        </a:lnTo>
                        <a:cubicBezTo>
                          <a:pt x="804216" y="0"/>
                          <a:pt x="869066" y="64850"/>
                          <a:pt x="869066" y="144847"/>
                        </a:cubicBezTo>
                        <a:lnTo>
                          <a:pt x="869066" y="1404525"/>
                        </a:lnTo>
                        <a:cubicBezTo>
                          <a:pt x="869066" y="1484522"/>
                          <a:pt x="804216" y="1549372"/>
                          <a:pt x="724219" y="1549372"/>
                        </a:cubicBezTo>
                        <a:lnTo>
                          <a:pt x="144847" y="1549372"/>
                        </a:lnTo>
                        <a:cubicBezTo>
                          <a:pt x="64850" y="1549372"/>
                          <a:pt x="0" y="1484522"/>
                          <a:pt x="0" y="1404525"/>
                        </a:cubicBezTo>
                        <a:lnTo>
                          <a:pt x="0" y="144847"/>
                        </a:lnTo>
                        <a:cubicBezTo>
                          <a:pt x="0" y="64850"/>
                          <a:pt x="64850" y="0"/>
                          <a:pt x="144847" y="0"/>
                        </a:cubicBezTo>
                        <a:close/>
                      </a:path>
                    </a:pathLst>
                  </a:custGeom>
                  <a:solidFill>
                    <a:srgbClr val="353535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72139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250" name="Picture 249">
                    <a:extLst>
                      <a:ext uri="{FF2B5EF4-FFF2-40B4-BE49-F238E27FC236}">
                        <a16:creationId xmlns:a16="http://schemas.microsoft.com/office/drawing/2014/main" id="{69861ABC-3EDA-4A07-B54A-AFEC4A1214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822974" y="5669889"/>
                    <a:ext cx="182012" cy="22339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4E45E5A-881A-46B5-B3D7-41E115D6AFBB}"/>
                  </a:ext>
                </a:extLst>
              </p:cNvPr>
              <p:cNvGrpSpPr/>
              <p:nvPr/>
            </p:nvGrpSpPr>
            <p:grpSpPr>
              <a:xfrm>
                <a:off x="5215146" y="625581"/>
                <a:ext cx="448212" cy="448212"/>
                <a:chOff x="4692409" y="1465141"/>
                <a:chExt cx="457200" cy="457200"/>
              </a:xfrm>
            </p:grpSpPr>
            <p:sp>
              <p:nvSpPr>
                <p:cNvPr id="244" name="Oval 243">
                  <a:extLst>
                    <a:ext uri="{FF2B5EF4-FFF2-40B4-BE49-F238E27FC236}">
                      <a16:creationId xmlns:a16="http://schemas.microsoft.com/office/drawing/2014/main" id="{A3BB0489-B7A5-4501-935A-D173B393A1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692409" y="1465141"/>
                  <a:ext cx="457200" cy="4572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98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45" name="Freeform 6">
                  <a:extLst>
                    <a:ext uri="{FF2B5EF4-FFF2-40B4-BE49-F238E27FC236}">
                      <a16:creationId xmlns:a16="http://schemas.microsoft.com/office/drawing/2014/main" id="{27D4C8DA-9DE5-422C-9A06-6A7DA2EF8FD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805118" y="1606631"/>
                  <a:ext cx="231782" cy="174220"/>
                </a:xfrm>
                <a:custGeom>
                  <a:avLst/>
                  <a:gdLst>
                    <a:gd name="T0" fmla="*/ 302 w 302"/>
                    <a:gd name="T1" fmla="*/ 208 h 227"/>
                    <a:gd name="T2" fmla="*/ 264 w 302"/>
                    <a:gd name="T3" fmla="*/ 142 h 227"/>
                    <a:gd name="T4" fmla="*/ 264 w 302"/>
                    <a:gd name="T5" fmla="*/ 0 h 227"/>
                    <a:gd name="T6" fmla="*/ 37 w 302"/>
                    <a:gd name="T7" fmla="*/ 0 h 227"/>
                    <a:gd name="T8" fmla="*/ 37 w 302"/>
                    <a:gd name="T9" fmla="*/ 142 h 227"/>
                    <a:gd name="T10" fmla="*/ 0 w 302"/>
                    <a:gd name="T11" fmla="*/ 208 h 227"/>
                    <a:gd name="T12" fmla="*/ 0 w 302"/>
                    <a:gd name="T13" fmla="*/ 227 h 227"/>
                    <a:gd name="T14" fmla="*/ 302 w 302"/>
                    <a:gd name="T15" fmla="*/ 227 h 227"/>
                    <a:gd name="T16" fmla="*/ 302 w 302"/>
                    <a:gd name="T17" fmla="*/ 208 h 227"/>
                    <a:gd name="T18" fmla="*/ 56 w 302"/>
                    <a:gd name="T19" fmla="*/ 19 h 227"/>
                    <a:gd name="T20" fmla="*/ 245 w 302"/>
                    <a:gd name="T21" fmla="*/ 19 h 227"/>
                    <a:gd name="T22" fmla="*/ 245 w 302"/>
                    <a:gd name="T23" fmla="*/ 132 h 227"/>
                    <a:gd name="T24" fmla="*/ 56 w 302"/>
                    <a:gd name="T25" fmla="*/ 132 h 227"/>
                    <a:gd name="T26" fmla="*/ 56 w 302"/>
                    <a:gd name="T27" fmla="*/ 19 h 227"/>
                    <a:gd name="T28" fmla="*/ 21 w 302"/>
                    <a:gd name="T29" fmla="*/ 208 h 227"/>
                    <a:gd name="T30" fmla="*/ 54 w 302"/>
                    <a:gd name="T31" fmla="*/ 151 h 227"/>
                    <a:gd name="T32" fmla="*/ 248 w 302"/>
                    <a:gd name="T33" fmla="*/ 151 h 227"/>
                    <a:gd name="T34" fmla="*/ 281 w 302"/>
                    <a:gd name="T35" fmla="*/ 208 h 227"/>
                    <a:gd name="T36" fmla="*/ 21 w 302"/>
                    <a:gd name="T37" fmla="*/ 208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02" h="227">
                      <a:moveTo>
                        <a:pt x="302" y="208"/>
                      </a:moveTo>
                      <a:lnTo>
                        <a:pt x="264" y="142"/>
                      </a:lnTo>
                      <a:lnTo>
                        <a:pt x="264" y="0"/>
                      </a:lnTo>
                      <a:lnTo>
                        <a:pt x="37" y="0"/>
                      </a:lnTo>
                      <a:lnTo>
                        <a:pt x="37" y="142"/>
                      </a:lnTo>
                      <a:lnTo>
                        <a:pt x="0" y="208"/>
                      </a:lnTo>
                      <a:lnTo>
                        <a:pt x="0" y="227"/>
                      </a:lnTo>
                      <a:lnTo>
                        <a:pt x="302" y="227"/>
                      </a:lnTo>
                      <a:lnTo>
                        <a:pt x="302" y="208"/>
                      </a:lnTo>
                      <a:close/>
                      <a:moveTo>
                        <a:pt x="56" y="19"/>
                      </a:moveTo>
                      <a:lnTo>
                        <a:pt x="245" y="19"/>
                      </a:lnTo>
                      <a:lnTo>
                        <a:pt x="245" y="132"/>
                      </a:lnTo>
                      <a:lnTo>
                        <a:pt x="56" y="132"/>
                      </a:lnTo>
                      <a:lnTo>
                        <a:pt x="56" y="19"/>
                      </a:lnTo>
                      <a:close/>
                      <a:moveTo>
                        <a:pt x="21" y="208"/>
                      </a:moveTo>
                      <a:lnTo>
                        <a:pt x="54" y="151"/>
                      </a:lnTo>
                      <a:lnTo>
                        <a:pt x="248" y="151"/>
                      </a:lnTo>
                      <a:lnTo>
                        <a:pt x="281" y="208"/>
                      </a:lnTo>
                      <a:lnTo>
                        <a:pt x="21" y="208"/>
                      </a:lnTo>
                      <a:close/>
                    </a:path>
                  </a:pathLst>
                </a:custGeom>
                <a:solidFill>
                  <a:srgbClr val="353535"/>
                </a:solidFill>
                <a:ln>
                  <a:noFill/>
                </a:ln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C3730C31-7521-4FA8-AD13-AE37C33E241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75385" y="639670"/>
                <a:ext cx="448212" cy="448210"/>
                <a:chOff x="6814485" y="4172029"/>
                <a:chExt cx="640083" cy="640080"/>
              </a:xfrm>
            </p:grpSpPr>
            <p:sp>
              <p:nvSpPr>
                <p:cNvPr id="242" name="Oval 241">
                  <a:extLst>
                    <a:ext uri="{FF2B5EF4-FFF2-40B4-BE49-F238E27FC236}">
                      <a16:creationId xmlns:a16="http://schemas.microsoft.com/office/drawing/2014/main" id="{C73DDC3F-21FD-4A79-B976-7A00CA174009}"/>
                    </a:ext>
                  </a:extLst>
                </p:cNvPr>
                <p:cNvSpPr/>
                <p:nvPr/>
              </p:nvSpPr>
              <p:spPr bwMode="auto">
                <a:xfrm>
                  <a:off x="6814485" y="4172029"/>
                  <a:ext cx="640083" cy="640080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43" name="directory_2">
                  <a:extLst>
                    <a:ext uri="{FF2B5EF4-FFF2-40B4-BE49-F238E27FC236}">
                      <a16:creationId xmlns:a16="http://schemas.microsoft.com/office/drawing/2014/main" id="{2860020F-5E7D-4CC3-8D89-818559A2282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999573" y="4356530"/>
                  <a:ext cx="269908" cy="271080"/>
                </a:xfrm>
                <a:custGeom>
                  <a:avLst/>
                  <a:gdLst>
                    <a:gd name="T0" fmla="*/ 91 w 317"/>
                    <a:gd name="T1" fmla="*/ 135 h 318"/>
                    <a:gd name="T2" fmla="*/ 126 w 317"/>
                    <a:gd name="T3" fmla="*/ 100 h 318"/>
                    <a:gd name="T4" fmla="*/ 162 w 317"/>
                    <a:gd name="T5" fmla="*/ 135 h 318"/>
                    <a:gd name="T6" fmla="*/ 126 w 317"/>
                    <a:gd name="T7" fmla="*/ 170 h 318"/>
                    <a:gd name="T8" fmla="*/ 91 w 317"/>
                    <a:gd name="T9" fmla="*/ 135 h 318"/>
                    <a:gd name="T10" fmla="*/ 190 w 317"/>
                    <a:gd name="T11" fmla="*/ 234 h 318"/>
                    <a:gd name="T12" fmla="*/ 126 w 317"/>
                    <a:gd name="T13" fmla="*/ 170 h 318"/>
                    <a:gd name="T14" fmla="*/ 63 w 317"/>
                    <a:gd name="T15" fmla="*/ 234 h 318"/>
                    <a:gd name="T16" fmla="*/ 0 w 317"/>
                    <a:gd name="T17" fmla="*/ 284 h 318"/>
                    <a:gd name="T18" fmla="*/ 34 w 317"/>
                    <a:gd name="T19" fmla="*/ 318 h 318"/>
                    <a:gd name="T20" fmla="*/ 283 w 317"/>
                    <a:gd name="T21" fmla="*/ 318 h 318"/>
                    <a:gd name="T22" fmla="*/ 317 w 317"/>
                    <a:gd name="T23" fmla="*/ 284 h 318"/>
                    <a:gd name="T24" fmla="*/ 317 w 317"/>
                    <a:gd name="T25" fmla="*/ 35 h 318"/>
                    <a:gd name="T26" fmla="*/ 283 w 317"/>
                    <a:gd name="T27" fmla="*/ 1 h 318"/>
                    <a:gd name="T28" fmla="*/ 34 w 317"/>
                    <a:gd name="T29" fmla="*/ 1 h 318"/>
                    <a:gd name="T30" fmla="*/ 0 w 317"/>
                    <a:gd name="T31" fmla="*/ 35 h 318"/>
                    <a:gd name="T32" fmla="*/ 0 w 317"/>
                    <a:gd name="T33" fmla="*/ 284 h 318"/>
                    <a:gd name="T34" fmla="*/ 239 w 317"/>
                    <a:gd name="T35" fmla="*/ 318 h 318"/>
                    <a:gd name="T36" fmla="*/ 239 w 317"/>
                    <a:gd name="T37" fmla="*/ 0 h 318"/>
                    <a:gd name="T38" fmla="*/ 239 w 317"/>
                    <a:gd name="T39" fmla="*/ 107 h 318"/>
                    <a:gd name="T40" fmla="*/ 317 w 317"/>
                    <a:gd name="T41" fmla="*/ 107 h 318"/>
                    <a:gd name="T42" fmla="*/ 239 w 317"/>
                    <a:gd name="T43" fmla="*/ 212 h 318"/>
                    <a:gd name="T44" fmla="*/ 317 w 317"/>
                    <a:gd name="T45" fmla="*/ 212 h 3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317" h="318">
                      <a:moveTo>
                        <a:pt x="91" y="135"/>
                      </a:moveTo>
                      <a:cubicBezTo>
                        <a:pt x="91" y="115"/>
                        <a:pt x="107" y="100"/>
                        <a:pt x="126" y="100"/>
                      </a:cubicBezTo>
                      <a:cubicBezTo>
                        <a:pt x="146" y="100"/>
                        <a:pt x="162" y="115"/>
                        <a:pt x="162" y="135"/>
                      </a:cubicBezTo>
                      <a:cubicBezTo>
                        <a:pt x="162" y="154"/>
                        <a:pt x="146" y="170"/>
                        <a:pt x="126" y="170"/>
                      </a:cubicBezTo>
                      <a:cubicBezTo>
                        <a:pt x="107" y="170"/>
                        <a:pt x="91" y="154"/>
                        <a:pt x="91" y="135"/>
                      </a:cubicBezTo>
                      <a:close/>
                      <a:moveTo>
                        <a:pt x="190" y="234"/>
                      </a:moveTo>
                      <a:cubicBezTo>
                        <a:pt x="190" y="198"/>
                        <a:pt x="161" y="170"/>
                        <a:pt x="126" y="170"/>
                      </a:cubicBezTo>
                      <a:cubicBezTo>
                        <a:pt x="92" y="170"/>
                        <a:pt x="63" y="198"/>
                        <a:pt x="63" y="234"/>
                      </a:cubicBezTo>
                      <a:moveTo>
                        <a:pt x="0" y="284"/>
                      </a:moveTo>
                      <a:cubicBezTo>
                        <a:pt x="0" y="303"/>
                        <a:pt x="15" y="318"/>
                        <a:pt x="34" y="318"/>
                      </a:cubicBezTo>
                      <a:cubicBezTo>
                        <a:pt x="283" y="318"/>
                        <a:pt x="283" y="318"/>
                        <a:pt x="283" y="318"/>
                      </a:cubicBezTo>
                      <a:cubicBezTo>
                        <a:pt x="301" y="318"/>
                        <a:pt x="317" y="303"/>
                        <a:pt x="317" y="284"/>
                      </a:cubicBezTo>
                      <a:cubicBezTo>
                        <a:pt x="317" y="35"/>
                        <a:pt x="317" y="35"/>
                        <a:pt x="317" y="35"/>
                      </a:cubicBezTo>
                      <a:cubicBezTo>
                        <a:pt x="317" y="16"/>
                        <a:pt x="301" y="1"/>
                        <a:pt x="283" y="1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15" y="1"/>
                        <a:pt x="0" y="16"/>
                        <a:pt x="0" y="35"/>
                      </a:cubicBezTo>
                      <a:lnTo>
                        <a:pt x="0" y="284"/>
                      </a:lnTo>
                      <a:close/>
                      <a:moveTo>
                        <a:pt x="239" y="318"/>
                      </a:moveTo>
                      <a:cubicBezTo>
                        <a:pt x="239" y="0"/>
                        <a:pt x="239" y="0"/>
                        <a:pt x="239" y="0"/>
                      </a:cubicBezTo>
                      <a:moveTo>
                        <a:pt x="239" y="107"/>
                      </a:moveTo>
                      <a:cubicBezTo>
                        <a:pt x="317" y="107"/>
                        <a:pt x="317" y="107"/>
                        <a:pt x="317" y="107"/>
                      </a:cubicBezTo>
                      <a:moveTo>
                        <a:pt x="239" y="212"/>
                      </a:moveTo>
                      <a:cubicBezTo>
                        <a:pt x="317" y="212"/>
                        <a:pt x="317" y="212"/>
                        <a:pt x="317" y="212"/>
                      </a:cubicBez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67D9C2C-36BA-494C-A61B-E8D8B2ACDD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334710" y="1149950"/>
                <a:ext cx="448212" cy="448210"/>
                <a:chOff x="2279917" y="4046934"/>
                <a:chExt cx="643734" cy="643732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BEB3B74C-6AE7-41FE-94AA-BB081B5E12DF}"/>
                    </a:ext>
                  </a:extLst>
                </p:cNvPr>
                <p:cNvSpPr/>
                <p:nvPr/>
              </p:nvSpPr>
              <p:spPr bwMode="auto">
                <a:xfrm>
                  <a:off x="2279917" y="4046934"/>
                  <a:ext cx="643734" cy="643732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41" name="Freeform 16">
                  <a:extLst>
                    <a:ext uri="{FF2B5EF4-FFF2-40B4-BE49-F238E27FC236}">
                      <a16:creationId xmlns:a16="http://schemas.microsoft.com/office/drawing/2014/main" id="{9B18E28B-22AB-47AD-876F-2AA377F6BE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462924" y="4235451"/>
                  <a:ext cx="277720" cy="266698"/>
                </a:xfrm>
                <a:custGeom>
                  <a:avLst/>
                  <a:gdLst>
                    <a:gd name="T0" fmla="*/ 72 w 348"/>
                    <a:gd name="T1" fmla="*/ 196 h 334"/>
                    <a:gd name="T2" fmla="*/ 128 w 348"/>
                    <a:gd name="T3" fmla="*/ 140 h 334"/>
                    <a:gd name="T4" fmla="*/ 184 w 348"/>
                    <a:gd name="T5" fmla="*/ 196 h 334"/>
                    <a:gd name="T6" fmla="*/ 128 w 348"/>
                    <a:gd name="T7" fmla="*/ 252 h 334"/>
                    <a:gd name="T8" fmla="*/ 72 w 348"/>
                    <a:gd name="T9" fmla="*/ 196 h 334"/>
                    <a:gd name="T10" fmla="*/ 210 w 348"/>
                    <a:gd name="T11" fmla="*/ 334 h 334"/>
                    <a:gd name="T12" fmla="*/ 128 w 348"/>
                    <a:gd name="T13" fmla="*/ 252 h 334"/>
                    <a:gd name="T14" fmla="*/ 47 w 348"/>
                    <a:gd name="T15" fmla="*/ 334 h 334"/>
                    <a:gd name="T16" fmla="*/ 265 w 348"/>
                    <a:gd name="T17" fmla="*/ 118 h 334"/>
                    <a:gd name="T18" fmla="*/ 321 w 348"/>
                    <a:gd name="T19" fmla="*/ 62 h 334"/>
                    <a:gd name="T20" fmla="*/ 265 w 348"/>
                    <a:gd name="T21" fmla="*/ 6 h 334"/>
                    <a:gd name="T22" fmla="*/ 209 w 348"/>
                    <a:gd name="T23" fmla="*/ 62 h 334"/>
                    <a:gd name="T24" fmla="*/ 265 w 348"/>
                    <a:gd name="T25" fmla="*/ 118 h 334"/>
                    <a:gd name="T26" fmla="*/ 348 w 348"/>
                    <a:gd name="T27" fmla="*/ 200 h 334"/>
                    <a:gd name="T28" fmla="*/ 266 w 348"/>
                    <a:gd name="T29" fmla="*/ 118 h 334"/>
                    <a:gd name="T30" fmla="*/ 184 w 348"/>
                    <a:gd name="T31" fmla="*/ 200 h 334"/>
                    <a:gd name="T32" fmla="*/ 141 w 348"/>
                    <a:gd name="T33" fmla="*/ 71 h 334"/>
                    <a:gd name="T34" fmla="*/ 141 w 348"/>
                    <a:gd name="T35" fmla="*/ 31 h 334"/>
                    <a:gd name="T36" fmla="*/ 110 w 348"/>
                    <a:gd name="T37" fmla="*/ 0 h 334"/>
                    <a:gd name="T38" fmla="*/ 29 w 348"/>
                    <a:gd name="T39" fmla="*/ 0 h 334"/>
                    <a:gd name="T40" fmla="*/ 29 w 348"/>
                    <a:gd name="T41" fmla="*/ 0 h 334"/>
                    <a:gd name="T42" fmla="*/ 0 w 348"/>
                    <a:gd name="T43" fmla="*/ 31 h 334"/>
                    <a:gd name="T44" fmla="*/ 0 w 348"/>
                    <a:gd name="T45" fmla="*/ 71 h 334"/>
                    <a:gd name="T46" fmla="*/ 0 w 348"/>
                    <a:gd name="T47" fmla="*/ 71 h 334"/>
                    <a:gd name="T48" fmla="*/ 29 w 348"/>
                    <a:gd name="T49" fmla="*/ 102 h 334"/>
                    <a:gd name="T50" fmla="*/ 29 w 348"/>
                    <a:gd name="T51" fmla="*/ 102 h 334"/>
                    <a:gd name="T52" fmla="*/ 110 w 348"/>
                    <a:gd name="T53" fmla="*/ 102 h 334"/>
                    <a:gd name="T54" fmla="*/ 179 w 348"/>
                    <a:gd name="T55" fmla="*/ 102 h 334"/>
                    <a:gd name="T56" fmla="*/ 141 w 348"/>
                    <a:gd name="T57" fmla="*/ 71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48" h="334">
                      <a:moveTo>
                        <a:pt x="72" y="196"/>
                      </a:moveTo>
                      <a:cubicBezTo>
                        <a:pt x="72" y="165"/>
                        <a:pt x="97" y="140"/>
                        <a:pt x="128" y="140"/>
                      </a:cubicBezTo>
                      <a:cubicBezTo>
                        <a:pt x="159" y="140"/>
                        <a:pt x="184" y="165"/>
                        <a:pt x="184" y="196"/>
                      </a:cubicBezTo>
                      <a:cubicBezTo>
                        <a:pt x="184" y="227"/>
                        <a:pt x="159" y="252"/>
                        <a:pt x="128" y="252"/>
                      </a:cubicBezTo>
                      <a:cubicBezTo>
                        <a:pt x="97" y="252"/>
                        <a:pt x="72" y="227"/>
                        <a:pt x="72" y="196"/>
                      </a:cubicBezTo>
                      <a:close/>
                      <a:moveTo>
                        <a:pt x="210" y="334"/>
                      </a:moveTo>
                      <a:cubicBezTo>
                        <a:pt x="210" y="289"/>
                        <a:pt x="173" y="252"/>
                        <a:pt x="128" y="252"/>
                      </a:cubicBezTo>
                      <a:cubicBezTo>
                        <a:pt x="83" y="252"/>
                        <a:pt x="47" y="289"/>
                        <a:pt x="47" y="334"/>
                      </a:cubicBezTo>
                      <a:moveTo>
                        <a:pt x="265" y="118"/>
                      </a:moveTo>
                      <a:cubicBezTo>
                        <a:pt x="296" y="118"/>
                        <a:pt x="321" y="93"/>
                        <a:pt x="321" y="62"/>
                      </a:cubicBezTo>
                      <a:cubicBezTo>
                        <a:pt x="321" y="31"/>
                        <a:pt x="296" y="6"/>
                        <a:pt x="265" y="6"/>
                      </a:cubicBezTo>
                      <a:cubicBezTo>
                        <a:pt x="234" y="6"/>
                        <a:pt x="209" y="31"/>
                        <a:pt x="209" y="62"/>
                      </a:cubicBezTo>
                      <a:cubicBezTo>
                        <a:pt x="209" y="93"/>
                        <a:pt x="234" y="118"/>
                        <a:pt x="265" y="118"/>
                      </a:cubicBezTo>
                      <a:close/>
                      <a:moveTo>
                        <a:pt x="348" y="200"/>
                      </a:moveTo>
                      <a:cubicBezTo>
                        <a:pt x="348" y="155"/>
                        <a:pt x="311" y="118"/>
                        <a:pt x="266" y="118"/>
                      </a:cubicBezTo>
                      <a:cubicBezTo>
                        <a:pt x="221" y="118"/>
                        <a:pt x="184" y="155"/>
                        <a:pt x="184" y="200"/>
                      </a:cubicBezTo>
                      <a:moveTo>
                        <a:pt x="141" y="71"/>
                      </a:moveTo>
                      <a:cubicBezTo>
                        <a:pt x="141" y="31"/>
                        <a:pt x="141" y="31"/>
                        <a:pt x="141" y="31"/>
                      </a:cubicBezTo>
                      <a:cubicBezTo>
                        <a:pt x="141" y="14"/>
                        <a:pt x="127" y="0"/>
                        <a:pt x="110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3" y="1"/>
                        <a:pt x="0" y="15"/>
                        <a:pt x="0" y="31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0" y="88"/>
                        <a:pt x="13" y="101"/>
                        <a:pt x="29" y="102"/>
                      </a:cubicBezTo>
                      <a:cubicBezTo>
                        <a:pt x="29" y="102"/>
                        <a:pt x="29" y="102"/>
                        <a:pt x="29" y="102"/>
                      </a:cubicBezTo>
                      <a:cubicBezTo>
                        <a:pt x="110" y="102"/>
                        <a:pt x="110" y="102"/>
                        <a:pt x="110" y="102"/>
                      </a:cubicBezTo>
                      <a:cubicBezTo>
                        <a:pt x="179" y="102"/>
                        <a:pt x="179" y="102"/>
                        <a:pt x="179" y="102"/>
                      </a:cubicBezTo>
                      <a:lnTo>
                        <a:pt x="141" y="71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D836966-245A-4309-9C81-9704B421710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480094" y="1442452"/>
                <a:ext cx="448212" cy="448210"/>
                <a:chOff x="7467226" y="1443514"/>
                <a:chExt cx="640083" cy="640080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48436387-D21F-4B63-AB6C-A2D5C1B857E4}"/>
                    </a:ext>
                  </a:extLst>
                </p:cNvPr>
                <p:cNvSpPr/>
                <p:nvPr/>
              </p:nvSpPr>
              <p:spPr bwMode="auto">
                <a:xfrm>
                  <a:off x="7467226" y="1443514"/>
                  <a:ext cx="640083" cy="640080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39" name="mail">
                  <a:extLst>
                    <a:ext uri="{FF2B5EF4-FFF2-40B4-BE49-F238E27FC236}">
                      <a16:creationId xmlns:a16="http://schemas.microsoft.com/office/drawing/2014/main" id="{E6340E0F-9AD6-42F0-89D8-B20B7681602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633543" y="1671320"/>
                  <a:ext cx="307448" cy="184470"/>
                </a:xfrm>
                <a:custGeom>
                  <a:avLst/>
                  <a:gdLst>
                    <a:gd name="T0" fmla="*/ 245 w 245"/>
                    <a:gd name="T1" fmla="*/ 75 h 147"/>
                    <a:gd name="T2" fmla="*/ 245 w 245"/>
                    <a:gd name="T3" fmla="*/ 147 h 147"/>
                    <a:gd name="T4" fmla="*/ 0 w 245"/>
                    <a:gd name="T5" fmla="*/ 147 h 147"/>
                    <a:gd name="T6" fmla="*/ 0 w 245"/>
                    <a:gd name="T7" fmla="*/ 0 h 147"/>
                    <a:gd name="T8" fmla="*/ 245 w 245"/>
                    <a:gd name="T9" fmla="*/ 0 h 147"/>
                    <a:gd name="T10" fmla="*/ 245 w 245"/>
                    <a:gd name="T11" fmla="*/ 75 h 147"/>
                    <a:gd name="T12" fmla="*/ 0 w 245"/>
                    <a:gd name="T13" fmla="*/ 0 h 147"/>
                    <a:gd name="T14" fmla="*/ 123 w 245"/>
                    <a:gd name="T15" fmla="*/ 73 h 147"/>
                    <a:gd name="T16" fmla="*/ 245 w 245"/>
                    <a:gd name="T17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5" h="147">
                      <a:moveTo>
                        <a:pt x="245" y="75"/>
                      </a:moveTo>
                      <a:lnTo>
                        <a:pt x="245" y="147"/>
                      </a:lnTo>
                      <a:lnTo>
                        <a:pt x="0" y="147"/>
                      </a:lnTo>
                      <a:lnTo>
                        <a:pt x="0" y="0"/>
                      </a:lnTo>
                      <a:lnTo>
                        <a:pt x="245" y="0"/>
                      </a:lnTo>
                      <a:lnTo>
                        <a:pt x="245" y="75"/>
                      </a:lnTo>
                      <a:moveTo>
                        <a:pt x="0" y="0"/>
                      </a:moveTo>
                      <a:lnTo>
                        <a:pt x="123" y="73"/>
                      </a:lnTo>
                      <a:lnTo>
                        <a:pt x="245" y="0"/>
                      </a:ln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1D9FC93-9631-489E-8F6E-62F6897DCCD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32269" y="3122350"/>
                <a:ext cx="448212" cy="448210"/>
                <a:chOff x="8796626" y="1570646"/>
                <a:chExt cx="640083" cy="640080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9FB8EAE5-A8D4-43EB-AE42-989E9C26B666}"/>
                    </a:ext>
                  </a:extLst>
                </p:cNvPr>
                <p:cNvSpPr/>
                <p:nvPr/>
              </p:nvSpPr>
              <p:spPr bwMode="auto">
                <a:xfrm>
                  <a:off x="8796626" y="1570646"/>
                  <a:ext cx="640083" cy="640080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37" name="graph_2">
                  <a:extLst>
                    <a:ext uri="{FF2B5EF4-FFF2-40B4-BE49-F238E27FC236}">
                      <a16:creationId xmlns:a16="http://schemas.microsoft.com/office/drawing/2014/main" id="{648563CB-A6FD-472F-84D7-6F8ABBFBE16C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953363" y="1794933"/>
                  <a:ext cx="326610" cy="191506"/>
                </a:xfrm>
                <a:custGeom>
                  <a:avLst/>
                  <a:gdLst>
                    <a:gd name="T0" fmla="*/ 195 w 249"/>
                    <a:gd name="T1" fmla="*/ 0 h 146"/>
                    <a:gd name="T2" fmla="*/ 244 w 249"/>
                    <a:gd name="T3" fmla="*/ 0 h 146"/>
                    <a:gd name="T4" fmla="*/ 244 w 249"/>
                    <a:gd name="T5" fmla="*/ 50 h 146"/>
                    <a:gd name="T6" fmla="*/ 244 w 249"/>
                    <a:gd name="T7" fmla="*/ 0 h 146"/>
                    <a:gd name="T8" fmla="*/ 141 w 249"/>
                    <a:gd name="T9" fmla="*/ 106 h 146"/>
                    <a:gd name="T10" fmla="*/ 109 w 249"/>
                    <a:gd name="T11" fmla="*/ 106 h 146"/>
                    <a:gd name="T12" fmla="*/ 0 w 249"/>
                    <a:gd name="T13" fmla="*/ 146 h 146"/>
                    <a:gd name="T14" fmla="*/ 249 w 249"/>
                    <a:gd name="T15" fmla="*/ 146 h 146"/>
                    <a:gd name="T16" fmla="*/ 88 w 249"/>
                    <a:gd name="T17" fmla="*/ 106 h 146"/>
                    <a:gd name="T18" fmla="*/ 54 w 249"/>
                    <a:gd name="T19" fmla="*/ 106 h 146"/>
                    <a:gd name="T20" fmla="*/ 35 w 249"/>
                    <a:gd name="T21" fmla="*/ 106 h 146"/>
                    <a:gd name="T22" fmla="*/ 1 w 249"/>
                    <a:gd name="T23" fmla="*/ 10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9" h="146">
                      <a:moveTo>
                        <a:pt x="195" y="0"/>
                      </a:moveTo>
                      <a:lnTo>
                        <a:pt x="244" y="0"/>
                      </a:lnTo>
                      <a:lnTo>
                        <a:pt x="244" y="50"/>
                      </a:lnTo>
                      <a:moveTo>
                        <a:pt x="244" y="0"/>
                      </a:moveTo>
                      <a:lnTo>
                        <a:pt x="141" y="106"/>
                      </a:lnTo>
                      <a:lnTo>
                        <a:pt x="109" y="106"/>
                      </a:lnTo>
                      <a:moveTo>
                        <a:pt x="0" y="146"/>
                      </a:moveTo>
                      <a:lnTo>
                        <a:pt x="249" y="146"/>
                      </a:lnTo>
                      <a:moveTo>
                        <a:pt x="88" y="106"/>
                      </a:moveTo>
                      <a:lnTo>
                        <a:pt x="54" y="106"/>
                      </a:lnTo>
                      <a:moveTo>
                        <a:pt x="35" y="106"/>
                      </a:moveTo>
                      <a:lnTo>
                        <a:pt x="1" y="106"/>
                      </a:ln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70AB5998-767D-4FB1-A045-8288DD7256C6}"/>
                  </a:ext>
                </a:extLst>
              </p:cNvPr>
              <p:cNvGrpSpPr/>
              <p:nvPr/>
            </p:nvGrpSpPr>
            <p:grpSpPr>
              <a:xfrm>
                <a:off x="1056911" y="1466742"/>
                <a:ext cx="3546147" cy="2359571"/>
                <a:chOff x="4570144" y="2771865"/>
                <a:chExt cx="3617258" cy="2406886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88CB99C8-A2B8-4B36-8FB1-3225727A0F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30202" y="4721551"/>
                  <a:ext cx="457200" cy="4572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98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232" name="Group 74">
                  <a:extLst>
                    <a:ext uri="{FF2B5EF4-FFF2-40B4-BE49-F238E27FC236}">
                      <a16:creationId xmlns:a16="http://schemas.microsoft.com/office/drawing/2014/main" id="{CB43CB62-5704-4E86-AFEB-3AF0A7DF35A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4570144" y="2771865"/>
                  <a:ext cx="833" cy="230"/>
                  <a:chOff x="3141" y="2035"/>
                  <a:chExt cx="833" cy="230"/>
                </a:xfrm>
              </p:grpSpPr>
              <p:sp>
                <p:nvSpPr>
                  <p:cNvPr id="233" name="Line 75">
                    <a:extLst>
                      <a:ext uri="{FF2B5EF4-FFF2-40B4-BE49-F238E27FC236}">
                        <a16:creationId xmlns:a16="http://schemas.microsoft.com/office/drawing/2014/main" id="{A8E6FEF2-52CE-46F7-8369-139D755AD37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788" y="2265"/>
                    <a:ext cx="0" cy="0"/>
                  </a:xfrm>
                  <a:prstGeom prst="line">
                    <a:avLst/>
                  </a:prstGeom>
                  <a:noFill/>
                  <a:ln w="15875" cap="flat" cmpd="sng" algn="ctr">
                    <a:solidFill>
                      <a:srgbClr val="353535"/>
                    </a:solidFill>
                    <a:prstDash val="solid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5910" tIns="32955" rIns="65910" bIns="3295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59113">
                      <a:defRPr/>
                    </a:pPr>
                    <a:endParaRPr lang="en-US" sz="1298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34" name="Line 76">
                    <a:extLst>
                      <a:ext uri="{FF2B5EF4-FFF2-40B4-BE49-F238E27FC236}">
                        <a16:creationId xmlns:a16="http://schemas.microsoft.com/office/drawing/2014/main" id="{F6152196-F6CB-4195-849B-26789D96CAA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974" y="2110"/>
                    <a:ext cx="0" cy="0"/>
                  </a:xfrm>
                  <a:prstGeom prst="line">
                    <a:avLst/>
                  </a:prstGeom>
                  <a:noFill/>
                  <a:ln w="15875" cap="flat" cmpd="sng" algn="ctr">
                    <a:solidFill>
                      <a:srgbClr val="353535"/>
                    </a:solidFill>
                    <a:prstDash val="solid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5910" tIns="32955" rIns="65910" bIns="3295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59113">
                      <a:defRPr/>
                    </a:pPr>
                    <a:endParaRPr lang="en-US" sz="1298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235" name="Freeform 77">
                    <a:extLst>
                      <a:ext uri="{FF2B5EF4-FFF2-40B4-BE49-F238E27FC236}">
                        <a16:creationId xmlns:a16="http://schemas.microsoft.com/office/drawing/2014/main" id="{51604AAF-2758-48F7-8582-A3FD01A9A3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41" y="2035"/>
                    <a:ext cx="286" cy="167"/>
                  </a:xfrm>
                  <a:custGeom>
                    <a:avLst/>
                    <a:gdLst>
                      <a:gd name="T0" fmla="*/ 308 w 395"/>
                      <a:gd name="T1" fmla="*/ 36 h 230"/>
                      <a:gd name="T2" fmla="*/ 270 w 395"/>
                      <a:gd name="T3" fmla="*/ 5 h 230"/>
                      <a:gd name="T4" fmla="*/ 234 w 395"/>
                      <a:gd name="T5" fmla="*/ 20 h 230"/>
                      <a:gd name="T6" fmla="*/ 200 w 395"/>
                      <a:gd name="T7" fmla="*/ 20 h 230"/>
                      <a:gd name="T8" fmla="*/ 196 w 395"/>
                      <a:gd name="T9" fmla="*/ 20 h 230"/>
                      <a:gd name="T10" fmla="*/ 161 w 395"/>
                      <a:gd name="T11" fmla="*/ 20 h 230"/>
                      <a:gd name="T12" fmla="*/ 126 w 395"/>
                      <a:gd name="T13" fmla="*/ 5 h 230"/>
                      <a:gd name="T14" fmla="*/ 87 w 395"/>
                      <a:gd name="T15" fmla="*/ 36 h 230"/>
                      <a:gd name="T16" fmla="*/ 48 w 395"/>
                      <a:gd name="T17" fmla="*/ 216 h 230"/>
                      <a:gd name="T18" fmla="*/ 75 w 395"/>
                      <a:gd name="T19" fmla="*/ 230 h 230"/>
                      <a:gd name="T20" fmla="*/ 113 w 395"/>
                      <a:gd name="T21" fmla="*/ 189 h 230"/>
                      <a:gd name="T22" fmla="*/ 162 w 395"/>
                      <a:gd name="T23" fmla="*/ 169 h 230"/>
                      <a:gd name="T24" fmla="*/ 233 w 395"/>
                      <a:gd name="T25" fmla="*/ 169 h 230"/>
                      <a:gd name="T26" fmla="*/ 283 w 395"/>
                      <a:gd name="T27" fmla="*/ 189 h 230"/>
                      <a:gd name="T28" fmla="*/ 320 w 395"/>
                      <a:gd name="T29" fmla="*/ 230 h 230"/>
                      <a:gd name="T30" fmla="*/ 347 w 395"/>
                      <a:gd name="T31" fmla="*/ 216 h 230"/>
                      <a:gd name="T32" fmla="*/ 308 w 395"/>
                      <a:gd name="T33" fmla="*/ 36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95" h="230">
                        <a:moveTo>
                          <a:pt x="308" y="36"/>
                        </a:moveTo>
                        <a:cubicBezTo>
                          <a:pt x="312" y="17"/>
                          <a:pt x="299" y="11"/>
                          <a:pt x="270" y="5"/>
                        </a:cubicBezTo>
                        <a:cubicBezTo>
                          <a:pt x="240" y="0"/>
                          <a:pt x="234" y="20"/>
                          <a:pt x="234" y="20"/>
                        </a:cubicBezTo>
                        <a:cubicBezTo>
                          <a:pt x="200" y="20"/>
                          <a:pt x="200" y="20"/>
                          <a:pt x="200" y="20"/>
                        </a:cubicBezTo>
                        <a:cubicBezTo>
                          <a:pt x="196" y="20"/>
                          <a:pt x="196" y="20"/>
                          <a:pt x="196" y="20"/>
                        </a:cubicBezTo>
                        <a:cubicBezTo>
                          <a:pt x="161" y="20"/>
                          <a:pt x="161" y="20"/>
                          <a:pt x="161" y="20"/>
                        </a:cubicBezTo>
                        <a:cubicBezTo>
                          <a:pt x="161" y="20"/>
                          <a:pt x="156" y="0"/>
                          <a:pt x="126" y="5"/>
                        </a:cubicBezTo>
                        <a:cubicBezTo>
                          <a:pt x="96" y="11"/>
                          <a:pt x="84" y="17"/>
                          <a:pt x="87" y="36"/>
                        </a:cubicBezTo>
                        <a:cubicBezTo>
                          <a:pt x="87" y="36"/>
                          <a:pt x="0" y="165"/>
                          <a:pt x="48" y="216"/>
                        </a:cubicBezTo>
                        <a:cubicBezTo>
                          <a:pt x="64" y="230"/>
                          <a:pt x="68" y="230"/>
                          <a:pt x="75" y="230"/>
                        </a:cubicBezTo>
                        <a:cubicBezTo>
                          <a:pt x="82" y="230"/>
                          <a:pt x="95" y="203"/>
                          <a:pt x="113" y="189"/>
                        </a:cubicBezTo>
                        <a:cubicBezTo>
                          <a:pt x="131" y="174"/>
                          <a:pt x="148" y="170"/>
                          <a:pt x="162" y="169"/>
                        </a:cubicBezTo>
                        <a:cubicBezTo>
                          <a:pt x="173" y="169"/>
                          <a:pt x="223" y="169"/>
                          <a:pt x="233" y="169"/>
                        </a:cubicBezTo>
                        <a:cubicBezTo>
                          <a:pt x="248" y="170"/>
                          <a:pt x="265" y="174"/>
                          <a:pt x="283" y="189"/>
                        </a:cubicBezTo>
                        <a:cubicBezTo>
                          <a:pt x="301" y="203"/>
                          <a:pt x="313" y="230"/>
                          <a:pt x="320" y="230"/>
                        </a:cubicBezTo>
                        <a:cubicBezTo>
                          <a:pt x="327" y="230"/>
                          <a:pt x="332" y="230"/>
                          <a:pt x="347" y="216"/>
                        </a:cubicBezTo>
                        <a:cubicBezTo>
                          <a:pt x="395" y="165"/>
                          <a:pt x="308" y="36"/>
                          <a:pt x="308" y="36"/>
                        </a:cubicBezTo>
                        <a:close/>
                      </a:path>
                    </a:pathLst>
                  </a:custGeom>
                  <a:noFill/>
                  <a:ln w="15875" cap="flat" cmpd="sng" algn="ctr">
                    <a:solidFill>
                      <a:srgbClr val="353535"/>
                    </a:solidFill>
                    <a:prstDash val="solid"/>
                    <a:headEnd type="none"/>
                    <a:tailEnd type="none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65910" tIns="32955" rIns="65910" bIns="32955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59113">
                      <a:defRPr/>
                    </a:pPr>
                    <a:endParaRPr lang="en-US" sz="1298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ACDABAA-5C09-4C48-A900-8356AB448E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969311" y="4066670"/>
                <a:ext cx="448212" cy="448210"/>
                <a:chOff x="8774066" y="2807032"/>
                <a:chExt cx="640083" cy="640080"/>
              </a:xfrm>
            </p:grpSpPr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5B53CA38-142D-4C89-BD4A-E16D5AB3CDDA}"/>
                    </a:ext>
                  </a:extLst>
                </p:cNvPr>
                <p:cNvSpPr/>
                <p:nvPr/>
              </p:nvSpPr>
              <p:spPr bwMode="auto">
                <a:xfrm>
                  <a:off x="8774066" y="2807032"/>
                  <a:ext cx="640083" cy="640080"/>
                </a:xfrm>
                <a:prstGeom prst="ellipse">
                  <a:avLst/>
                </a:prstGeom>
                <a:solidFill>
                  <a:srgbClr val="EAEAEA"/>
                </a:solidFill>
                <a:ln w="127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30" name="calendar_4">
                  <a:extLst>
                    <a:ext uri="{FF2B5EF4-FFF2-40B4-BE49-F238E27FC236}">
                      <a16:creationId xmlns:a16="http://schemas.microsoft.com/office/drawing/2014/main" id="{FC2EB6E1-0D7B-438A-8D0A-48396B47608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8952622" y="2991393"/>
                  <a:ext cx="282960" cy="271363"/>
                </a:xfrm>
                <a:custGeom>
                  <a:avLst/>
                  <a:gdLst>
                    <a:gd name="T0" fmla="*/ 244 w 244"/>
                    <a:gd name="T1" fmla="*/ 135 h 234"/>
                    <a:gd name="T2" fmla="*/ 244 w 244"/>
                    <a:gd name="T3" fmla="*/ 234 h 234"/>
                    <a:gd name="T4" fmla="*/ 0 w 244"/>
                    <a:gd name="T5" fmla="*/ 234 h 234"/>
                    <a:gd name="T6" fmla="*/ 0 w 244"/>
                    <a:gd name="T7" fmla="*/ 24 h 234"/>
                    <a:gd name="T8" fmla="*/ 244 w 244"/>
                    <a:gd name="T9" fmla="*/ 24 h 234"/>
                    <a:gd name="T10" fmla="*/ 244 w 244"/>
                    <a:gd name="T11" fmla="*/ 135 h 234"/>
                    <a:gd name="T12" fmla="*/ 0 w 244"/>
                    <a:gd name="T13" fmla="*/ 72 h 234"/>
                    <a:gd name="T14" fmla="*/ 244 w 244"/>
                    <a:gd name="T15" fmla="*/ 72 h 234"/>
                    <a:gd name="T16" fmla="*/ 50 w 244"/>
                    <a:gd name="T17" fmla="*/ 0 h 234"/>
                    <a:gd name="T18" fmla="*/ 50 w 244"/>
                    <a:gd name="T19" fmla="*/ 50 h 234"/>
                    <a:gd name="T20" fmla="*/ 195 w 244"/>
                    <a:gd name="T21" fmla="*/ 0 h 234"/>
                    <a:gd name="T22" fmla="*/ 195 w 244"/>
                    <a:gd name="T23" fmla="*/ 50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4" h="234">
                      <a:moveTo>
                        <a:pt x="244" y="135"/>
                      </a:moveTo>
                      <a:lnTo>
                        <a:pt x="244" y="234"/>
                      </a:lnTo>
                      <a:lnTo>
                        <a:pt x="0" y="234"/>
                      </a:lnTo>
                      <a:lnTo>
                        <a:pt x="0" y="24"/>
                      </a:lnTo>
                      <a:lnTo>
                        <a:pt x="244" y="24"/>
                      </a:lnTo>
                      <a:lnTo>
                        <a:pt x="244" y="135"/>
                      </a:lnTo>
                      <a:moveTo>
                        <a:pt x="0" y="72"/>
                      </a:moveTo>
                      <a:lnTo>
                        <a:pt x="244" y="72"/>
                      </a:lnTo>
                      <a:moveTo>
                        <a:pt x="50" y="0"/>
                      </a:moveTo>
                      <a:lnTo>
                        <a:pt x="50" y="50"/>
                      </a:lnTo>
                      <a:moveTo>
                        <a:pt x="195" y="0"/>
                      </a:moveTo>
                      <a:lnTo>
                        <a:pt x="195" y="50"/>
                      </a:lnTo>
                    </a:path>
                  </a:pathLst>
                </a:custGeom>
                <a:noFill/>
                <a:ln w="12700" cap="flat">
                  <a:solidFill>
                    <a:srgbClr val="353535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A9DFD75D-F02D-400E-9BBC-E2BCBDBF3A1B}"/>
                  </a:ext>
                </a:extLst>
              </p:cNvPr>
              <p:cNvGrpSpPr/>
              <p:nvPr/>
            </p:nvGrpSpPr>
            <p:grpSpPr>
              <a:xfrm>
                <a:off x="5620275" y="4961254"/>
                <a:ext cx="475217" cy="475215"/>
                <a:chOff x="8425792" y="8234796"/>
                <a:chExt cx="1143001" cy="1142999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415A0CD-4D76-4E10-BAC8-6CF79265233D}"/>
                    </a:ext>
                  </a:extLst>
                </p:cNvPr>
                <p:cNvSpPr/>
                <p:nvPr/>
              </p:nvSpPr>
              <p:spPr bwMode="auto">
                <a:xfrm>
                  <a:off x="8425792" y="8234796"/>
                  <a:ext cx="1143001" cy="1142999"/>
                </a:xfrm>
                <a:prstGeom prst="ellipse">
                  <a:avLst/>
                </a:prstGeom>
                <a:solidFill>
                  <a:srgbClr val="0078D7"/>
                </a:solidFill>
                <a:ln w="12700" cap="flat" cmpd="sng" algn="ctr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0A1C67A3-BC28-4B12-AE28-C3EA6CDB3E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27976" y="8283186"/>
                  <a:ext cx="945174" cy="945176"/>
                </a:xfrm>
                <a:prstGeom prst="rect">
                  <a:avLst/>
                </a:prstGeom>
              </p:spPr>
            </p:pic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367BFAE0-494E-4CF4-B19A-288E761810C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51047" y="4287350"/>
                <a:ext cx="432015" cy="432015"/>
                <a:chOff x="5800549" y="3375773"/>
                <a:chExt cx="914400" cy="914400"/>
              </a:xfrm>
            </p:grpSpPr>
            <p:sp>
              <p:nvSpPr>
                <p:cNvPr id="225" name="Freeform 5">
                  <a:extLst>
                    <a:ext uri="{FF2B5EF4-FFF2-40B4-BE49-F238E27FC236}">
                      <a16:creationId xmlns:a16="http://schemas.microsoft.com/office/drawing/2014/main" id="{108319EE-0DF1-4B35-B58F-FEDE53119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00549" y="3375773"/>
                  <a:ext cx="914400" cy="914400"/>
                </a:xfrm>
                <a:prstGeom prst="ellipse">
                  <a:avLst/>
                </a:prstGeom>
                <a:solidFill>
                  <a:srgbClr val="0078D7"/>
                </a:solidFill>
                <a:ln w="15875">
                  <a:noFill/>
                </a:ln>
                <a:extLst/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sp>
              <p:nvSpPr>
                <p:cNvPr id="226" name="Freeform 131">
                  <a:extLst>
                    <a:ext uri="{FF2B5EF4-FFF2-40B4-BE49-F238E27FC236}">
                      <a16:creationId xmlns:a16="http://schemas.microsoft.com/office/drawing/2014/main" id="{A6FE10A4-2136-40D6-83BD-75FC6D2C39C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6024627" y="3579791"/>
                  <a:ext cx="422178" cy="506366"/>
                </a:xfrm>
                <a:custGeom>
                  <a:avLst/>
                  <a:gdLst>
                    <a:gd name="T0" fmla="*/ 1710 w 1710"/>
                    <a:gd name="T1" fmla="*/ 1880 h 2051"/>
                    <a:gd name="T2" fmla="*/ 1710 w 1710"/>
                    <a:gd name="T3" fmla="*/ 1880 h 2051"/>
                    <a:gd name="T4" fmla="*/ 1710 w 1710"/>
                    <a:gd name="T5" fmla="*/ 176 h 2051"/>
                    <a:gd name="T6" fmla="*/ 1101 w 1710"/>
                    <a:gd name="T7" fmla="*/ 0 h 2051"/>
                    <a:gd name="T8" fmla="*/ 3 w 1710"/>
                    <a:gd name="T9" fmla="*/ 413 h 2051"/>
                    <a:gd name="T10" fmla="*/ 0 w 1710"/>
                    <a:gd name="T11" fmla="*/ 413 h 2051"/>
                    <a:gd name="T12" fmla="*/ 0 w 1710"/>
                    <a:gd name="T13" fmla="*/ 1645 h 2051"/>
                    <a:gd name="T14" fmla="*/ 375 w 1710"/>
                    <a:gd name="T15" fmla="*/ 1498 h 2051"/>
                    <a:gd name="T16" fmla="*/ 375 w 1710"/>
                    <a:gd name="T17" fmla="*/ 496 h 2051"/>
                    <a:gd name="T18" fmla="*/ 1101 w 1710"/>
                    <a:gd name="T19" fmla="*/ 323 h 2051"/>
                    <a:gd name="T20" fmla="*/ 1101 w 1710"/>
                    <a:gd name="T21" fmla="*/ 1797 h 2051"/>
                    <a:gd name="T22" fmla="*/ 0 w 1710"/>
                    <a:gd name="T23" fmla="*/ 1645 h 2051"/>
                    <a:gd name="T24" fmla="*/ 1101 w 1710"/>
                    <a:gd name="T25" fmla="*/ 2051 h 2051"/>
                    <a:gd name="T26" fmla="*/ 1101 w 1710"/>
                    <a:gd name="T27" fmla="*/ 2051 h 2051"/>
                    <a:gd name="T28" fmla="*/ 1710 w 1710"/>
                    <a:gd name="T29" fmla="*/ 1882 h 2051"/>
                    <a:gd name="T30" fmla="*/ 1710 w 1710"/>
                    <a:gd name="T31" fmla="*/ 1880 h 2051"/>
                    <a:gd name="T32" fmla="*/ 1710 w 1710"/>
                    <a:gd name="T33" fmla="*/ 1880 h 2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10" h="2051">
                      <a:moveTo>
                        <a:pt x="1710" y="1880"/>
                      </a:moveTo>
                      <a:lnTo>
                        <a:pt x="1710" y="1880"/>
                      </a:lnTo>
                      <a:lnTo>
                        <a:pt x="1710" y="176"/>
                      </a:lnTo>
                      <a:lnTo>
                        <a:pt x="1101" y="0"/>
                      </a:lnTo>
                      <a:lnTo>
                        <a:pt x="3" y="413"/>
                      </a:lnTo>
                      <a:lnTo>
                        <a:pt x="0" y="413"/>
                      </a:lnTo>
                      <a:lnTo>
                        <a:pt x="0" y="1645"/>
                      </a:lnTo>
                      <a:lnTo>
                        <a:pt x="375" y="1498"/>
                      </a:lnTo>
                      <a:lnTo>
                        <a:pt x="375" y="496"/>
                      </a:lnTo>
                      <a:lnTo>
                        <a:pt x="1101" y="323"/>
                      </a:lnTo>
                      <a:lnTo>
                        <a:pt x="1101" y="1797"/>
                      </a:lnTo>
                      <a:lnTo>
                        <a:pt x="0" y="1645"/>
                      </a:lnTo>
                      <a:lnTo>
                        <a:pt x="1101" y="2051"/>
                      </a:lnTo>
                      <a:lnTo>
                        <a:pt x="1101" y="2051"/>
                      </a:lnTo>
                      <a:lnTo>
                        <a:pt x="1710" y="1882"/>
                      </a:lnTo>
                      <a:lnTo>
                        <a:pt x="1710" y="1880"/>
                      </a:lnTo>
                      <a:lnTo>
                        <a:pt x="1710" y="188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/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334">
                    <a:defRPr/>
                  </a:pPr>
                  <a:endParaRPr lang="en-US" sz="1298" kern="0" dirty="0">
                    <a:solidFill>
                      <a:srgbClr val="FFFFFF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06925B6-8CD1-4CF9-821E-B81D56C42913}"/>
                  </a:ext>
                </a:extLst>
              </p:cNvPr>
              <p:cNvGrpSpPr/>
              <p:nvPr/>
            </p:nvGrpSpPr>
            <p:grpSpPr>
              <a:xfrm>
                <a:off x="5785356" y="202022"/>
                <a:ext cx="432014" cy="432014"/>
                <a:chOff x="3221255" y="1462392"/>
                <a:chExt cx="1143000" cy="1143001"/>
              </a:xfrm>
            </p:grpSpPr>
            <p:sp>
              <p:nvSpPr>
                <p:cNvPr id="223" name="Freeform 5">
                  <a:extLst>
                    <a:ext uri="{FF2B5EF4-FFF2-40B4-BE49-F238E27FC236}">
                      <a16:creationId xmlns:a16="http://schemas.microsoft.com/office/drawing/2014/main" id="{7AD64B69-01FC-40D5-A78F-E3853B904B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1255" y="1462392"/>
                  <a:ext cx="1143000" cy="1143001"/>
                </a:xfrm>
                <a:prstGeom prst="ellipse">
                  <a:avLst/>
                </a:prstGeom>
                <a:solidFill>
                  <a:srgbClr val="0078D7"/>
                </a:solidFill>
                <a:ln w="15875">
                  <a:noFill/>
                </a:ln>
                <a:extLst/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224" name="Picture 223">
                  <a:extLst>
                    <a:ext uri="{FF2B5EF4-FFF2-40B4-BE49-F238E27FC236}">
                      <a16:creationId xmlns:a16="http://schemas.microsoft.com/office/drawing/2014/main" id="{4B2B714A-19B7-433A-92A9-F720C5DFE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 l="8291" r="57762"/>
                <a:stretch/>
              </p:blipFill>
              <p:spPr>
                <a:xfrm>
                  <a:off x="3375124" y="1826233"/>
                  <a:ext cx="835261" cy="415207"/>
                </a:xfrm>
                <a:prstGeom prst="rect">
                  <a:avLst/>
                </a:prstGeom>
              </p:spPr>
            </p:pic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67D471A5-CBD4-4496-9C8B-765229BE9733}"/>
                  </a:ext>
                </a:extLst>
              </p:cNvPr>
              <p:cNvGrpSpPr/>
              <p:nvPr/>
            </p:nvGrpSpPr>
            <p:grpSpPr>
              <a:xfrm>
                <a:off x="3036299" y="2364064"/>
                <a:ext cx="432014" cy="432014"/>
                <a:chOff x="283909" y="-1853764"/>
                <a:chExt cx="1143000" cy="1143000"/>
              </a:xfrm>
            </p:grpSpPr>
            <p:sp>
              <p:nvSpPr>
                <p:cNvPr id="221" name="Freeform 5">
                  <a:extLst>
                    <a:ext uri="{FF2B5EF4-FFF2-40B4-BE49-F238E27FC236}">
                      <a16:creationId xmlns:a16="http://schemas.microsoft.com/office/drawing/2014/main" id="{57D0D902-B3B2-41C4-B06A-FC1CD4569A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3909" y="-1853764"/>
                  <a:ext cx="1143000" cy="1143000"/>
                </a:xfrm>
                <a:prstGeom prst="ellipse">
                  <a:avLst/>
                </a:prstGeom>
                <a:solidFill>
                  <a:srgbClr val="0078D7"/>
                </a:solidFill>
                <a:ln w="15875">
                  <a:noFill/>
                </a:ln>
                <a:extLst/>
              </p:spPr>
              <p:txBody>
                <a:bodyPr vert="horz" wrap="square" lIns="65910" tIns="32955" rIns="65910" bIns="3295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4">
                    <a:defRPr/>
                  </a:pPr>
                  <a:endParaRPr lang="en-US" sz="1298" kern="0" dirty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5B975394-74D5-46F0-B5EE-194EDEAD0B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8362" y="-1548270"/>
                  <a:ext cx="541370" cy="532010"/>
                </a:xfrm>
                <a:prstGeom prst="rect">
                  <a:avLst/>
                </a:prstGeom>
              </p:spPr>
            </p:pic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44A9A1D-38AA-47FC-BE67-94151FF0F9D2}"/>
                  </a:ext>
                </a:extLst>
              </p:cNvPr>
              <p:cNvGrpSpPr/>
              <p:nvPr/>
            </p:nvGrpSpPr>
            <p:grpSpPr>
              <a:xfrm>
                <a:off x="7226226" y="4893452"/>
                <a:ext cx="432014" cy="432014"/>
                <a:chOff x="14380251" y="3298177"/>
                <a:chExt cx="1143000" cy="1143000"/>
              </a:xfrm>
            </p:grpSpPr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33BA40-DC67-4821-932A-7623B47A37AB}"/>
                    </a:ext>
                  </a:extLst>
                </p:cNvPr>
                <p:cNvSpPr/>
                <p:nvPr/>
              </p:nvSpPr>
              <p:spPr bwMode="auto">
                <a:xfrm>
                  <a:off x="14380251" y="3298177"/>
                  <a:ext cx="1143000" cy="1143000"/>
                </a:xfrm>
                <a:prstGeom prst="ellipse">
                  <a:avLst/>
                </a:prstGeom>
                <a:solidFill>
                  <a:srgbClr val="0078D7"/>
                </a:solidFill>
                <a:ln w="12700" cap="flat" cmpd="sng" algn="ctr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ln>
                      <a:solidFill>
                        <a:sysClr val="windowText" lastClr="000000"/>
                      </a:solidFill>
                    </a:ln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19" name="Picture 218">
                  <a:extLst>
                    <a:ext uri="{FF2B5EF4-FFF2-40B4-BE49-F238E27FC236}">
                      <a16:creationId xmlns:a16="http://schemas.microsoft.com/office/drawing/2014/main" id="{35D87D16-2631-4D15-8E7C-00C48727B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58192" y="3570334"/>
                  <a:ext cx="974154" cy="649436"/>
                </a:xfrm>
                <a:prstGeom prst="rect">
                  <a:avLst/>
                </a:prstGeom>
              </p:spPr>
            </p:pic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F49B2A4A-5C77-43E9-A1D5-C877A60DEE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prstClr val="black"/>
                    <a:srgbClr val="00205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28000" contrast="11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83767" y="3775957"/>
                  <a:ext cx="767233" cy="186308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D18909F-CC5A-4E10-A684-8FA50C95E6DD}"/>
                  </a:ext>
                </a:extLst>
              </p:cNvPr>
              <p:cNvGrpSpPr/>
              <p:nvPr/>
            </p:nvGrpSpPr>
            <p:grpSpPr>
              <a:xfrm>
                <a:off x="3010947" y="2946841"/>
                <a:ext cx="432014" cy="432014"/>
                <a:chOff x="6486280" y="-2442829"/>
                <a:chExt cx="1143000" cy="1143000"/>
              </a:xfrm>
            </p:grpSpPr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EDD02BA8-AAD4-40FF-8673-492B7BF09943}"/>
                    </a:ext>
                  </a:extLst>
                </p:cNvPr>
                <p:cNvSpPr/>
                <p:nvPr/>
              </p:nvSpPr>
              <p:spPr bwMode="auto">
                <a:xfrm>
                  <a:off x="6486280" y="-2442829"/>
                  <a:ext cx="1143000" cy="1143000"/>
                </a:xfrm>
                <a:prstGeom prst="ellipse">
                  <a:avLst/>
                </a:prstGeom>
                <a:solidFill>
                  <a:srgbClr val="0078D7"/>
                </a:solidFill>
                <a:ln w="12700" cap="flat" cmpd="sng" algn="ctr">
                  <a:solidFill>
                    <a:srgbClr val="EAEAEA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6" rIns="0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A99233E9-76C0-4352-95ED-B781A4023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68023" y="-2351892"/>
                  <a:ext cx="966542" cy="966542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52B4825-7581-4436-A33C-3909C4552AD3}"/>
                  </a:ext>
                </a:extLst>
              </p:cNvPr>
              <p:cNvGrpSpPr/>
              <p:nvPr/>
            </p:nvGrpSpPr>
            <p:grpSpPr>
              <a:xfrm>
                <a:off x="7279115" y="271583"/>
                <a:ext cx="475216" cy="475216"/>
                <a:chOff x="3461159" y="1980788"/>
                <a:chExt cx="1143000" cy="1143000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EE8BDD4-A528-437D-94E5-0E22213D334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461159" y="1980788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6E6932E3-95BE-478A-A3AF-38FF7BCD473C}"/>
                    </a:ext>
                  </a:extLst>
                </p:cNvPr>
                <p:cNvSpPr/>
                <p:nvPr/>
              </p:nvSpPr>
              <p:spPr bwMode="auto">
                <a:xfrm>
                  <a:off x="3761142" y="2484626"/>
                  <a:ext cx="543033" cy="543033"/>
                </a:xfrm>
                <a:prstGeom prst="ellipse">
                  <a:avLst/>
                </a:prstGeom>
                <a:noFill/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14" name="Freeform: Shape 311">
                  <a:extLst>
                    <a:ext uri="{FF2B5EF4-FFF2-40B4-BE49-F238E27FC236}">
                      <a16:creationId xmlns:a16="http://schemas.microsoft.com/office/drawing/2014/main" id="{41C4CECB-7914-4EEF-91EB-EF903831D7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3729182" y="2076917"/>
                  <a:ext cx="606954" cy="678792"/>
                </a:xfrm>
                <a:custGeom>
                  <a:avLst/>
                  <a:gdLst>
                    <a:gd name="connsiteX0" fmla="*/ 785941 w 1571882"/>
                    <a:gd name="connsiteY0" fmla="*/ 159127 h 1757927"/>
                    <a:gd name="connsiteX1" fmla="*/ 388173 w 1571882"/>
                    <a:gd name="connsiteY1" fmla="*/ 556895 h 1757927"/>
                    <a:gd name="connsiteX2" fmla="*/ 785941 w 1571882"/>
                    <a:gd name="connsiteY2" fmla="*/ 954663 h 1757927"/>
                    <a:gd name="connsiteX3" fmla="*/ 1183709 w 1571882"/>
                    <a:gd name="connsiteY3" fmla="*/ 556895 h 1757927"/>
                    <a:gd name="connsiteX4" fmla="*/ 785941 w 1571882"/>
                    <a:gd name="connsiteY4" fmla="*/ 159127 h 1757927"/>
                    <a:gd name="connsiteX5" fmla="*/ 785941 w 1571882"/>
                    <a:gd name="connsiteY5" fmla="*/ 0 h 1757927"/>
                    <a:gd name="connsiteX6" fmla="*/ 1342836 w 1571882"/>
                    <a:gd name="connsiteY6" fmla="*/ 556895 h 1757927"/>
                    <a:gd name="connsiteX7" fmla="*/ 1097306 w 1571882"/>
                    <a:gd name="connsiteY7" fmla="*/ 1018681 h 1757927"/>
                    <a:gd name="connsiteX8" fmla="*/ 1094968 w 1571882"/>
                    <a:gd name="connsiteY8" fmla="*/ 1019951 h 1757927"/>
                    <a:gd name="connsiteX9" fmla="*/ 1225368 w 1571882"/>
                    <a:gd name="connsiteY9" fmla="*/ 1090729 h 1757927"/>
                    <a:gd name="connsiteX10" fmla="*/ 1571882 w 1571882"/>
                    <a:gd name="connsiteY10" fmla="*/ 1742444 h 1757927"/>
                    <a:gd name="connsiteX11" fmla="*/ 1570321 w 1571882"/>
                    <a:gd name="connsiteY11" fmla="*/ 1757927 h 1757927"/>
                    <a:gd name="connsiteX12" fmla="*/ 1414642 w 1571882"/>
                    <a:gd name="connsiteY12" fmla="*/ 1757927 h 1757927"/>
                    <a:gd name="connsiteX13" fmla="*/ 1416203 w 1571882"/>
                    <a:gd name="connsiteY13" fmla="*/ 1742444 h 1757927"/>
                    <a:gd name="connsiteX14" fmla="*/ 912961 w 1571882"/>
                    <a:gd name="connsiteY14" fmla="*/ 1124987 h 1757927"/>
                    <a:gd name="connsiteX15" fmla="*/ 793917 w 1571882"/>
                    <a:gd name="connsiteY15" fmla="*/ 1112986 h 1757927"/>
                    <a:gd name="connsiteX16" fmla="*/ 785941 w 1571882"/>
                    <a:gd name="connsiteY16" fmla="*/ 1113790 h 1757927"/>
                    <a:gd name="connsiteX17" fmla="*/ 777966 w 1571882"/>
                    <a:gd name="connsiteY17" fmla="*/ 1112986 h 1757927"/>
                    <a:gd name="connsiteX18" fmla="*/ 658921 w 1571882"/>
                    <a:gd name="connsiteY18" fmla="*/ 1124987 h 1757927"/>
                    <a:gd name="connsiteX19" fmla="*/ 155679 w 1571882"/>
                    <a:gd name="connsiteY19" fmla="*/ 1742444 h 1757927"/>
                    <a:gd name="connsiteX20" fmla="*/ 157240 w 1571882"/>
                    <a:gd name="connsiteY20" fmla="*/ 1757927 h 1757927"/>
                    <a:gd name="connsiteX21" fmla="*/ 1561 w 1571882"/>
                    <a:gd name="connsiteY21" fmla="*/ 1757927 h 1757927"/>
                    <a:gd name="connsiteX22" fmla="*/ 0 w 1571882"/>
                    <a:gd name="connsiteY22" fmla="*/ 1742444 h 1757927"/>
                    <a:gd name="connsiteX23" fmla="*/ 346514 w 1571882"/>
                    <a:gd name="connsiteY23" fmla="*/ 1090729 h 1757927"/>
                    <a:gd name="connsiteX24" fmla="*/ 476914 w 1571882"/>
                    <a:gd name="connsiteY24" fmla="*/ 1019951 h 1757927"/>
                    <a:gd name="connsiteX25" fmla="*/ 474576 w 1571882"/>
                    <a:gd name="connsiteY25" fmla="*/ 1018681 h 1757927"/>
                    <a:gd name="connsiteX26" fmla="*/ 229046 w 1571882"/>
                    <a:gd name="connsiteY26" fmla="*/ 556895 h 1757927"/>
                    <a:gd name="connsiteX27" fmla="*/ 785941 w 1571882"/>
                    <a:gd name="connsiteY27" fmla="*/ 0 h 175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71882" h="1757927">
                      <a:moveTo>
                        <a:pt x="785941" y="159127"/>
                      </a:moveTo>
                      <a:cubicBezTo>
                        <a:pt x="566260" y="159127"/>
                        <a:pt x="388173" y="337214"/>
                        <a:pt x="388173" y="556895"/>
                      </a:cubicBezTo>
                      <a:cubicBezTo>
                        <a:pt x="388173" y="776576"/>
                        <a:pt x="566260" y="954663"/>
                        <a:pt x="785941" y="954663"/>
                      </a:cubicBezTo>
                      <a:cubicBezTo>
                        <a:pt x="1005622" y="954663"/>
                        <a:pt x="1183709" y="776576"/>
                        <a:pt x="1183709" y="556895"/>
                      </a:cubicBezTo>
                      <a:cubicBezTo>
                        <a:pt x="1183709" y="337214"/>
                        <a:pt x="1005622" y="159127"/>
                        <a:pt x="785941" y="159127"/>
                      </a:cubicBezTo>
                      <a:close/>
                      <a:moveTo>
                        <a:pt x="785941" y="0"/>
                      </a:moveTo>
                      <a:cubicBezTo>
                        <a:pt x="1093506" y="0"/>
                        <a:pt x="1342836" y="249330"/>
                        <a:pt x="1342836" y="556895"/>
                      </a:cubicBezTo>
                      <a:cubicBezTo>
                        <a:pt x="1342836" y="749123"/>
                        <a:pt x="1245442" y="918603"/>
                        <a:pt x="1097306" y="1018681"/>
                      </a:cubicBezTo>
                      <a:lnTo>
                        <a:pt x="1094968" y="1019951"/>
                      </a:lnTo>
                      <a:lnTo>
                        <a:pt x="1225368" y="1090729"/>
                      </a:lnTo>
                      <a:cubicBezTo>
                        <a:pt x="1434430" y="1231969"/>
                        <a:pt x="1571882" y="1471155"/>
                        <a:pt x="1571882" y="1742444"/>
                      </a:cubicBezTo>
                      <a:lnTo>
                        <a:pt x="1570321" y="1757927"/>
                      </a:lnTo>
                      <a:lnTo>
                        <a:pt x="1414642" y="1757927"/>
                      </a:lnTo>
                      <a:lnTo>
                        <a:pt x="1416203" y="1742444"/>
                      </a:lnTo>
                      <a:cubicBezTo>
                        <a:pt x="1416203" y="1437871"/>
                        <a:pt x="1200160" y="1183756"/>
                        <a:pt x="912961" y="1124987"/>
                      </a:cubicBezTo>
                      <a:lnTo>
                        <a:pt x="793917" y="1112986"/>
                      </a:lnTo>
                      <a:lnTo>
                        <a:pt x="785941" y="1113790"/>
                      </a:lnTo>
                      <a:lnTo>
                        <a:pt x="777966" y="1112986"/>
                      </a:lnTo>
                      <a:lnTo>
                        <a:pt x="658921" y="1124987"/>
                      </a:lnTo>
                      <a:cubicBezTo>
                        <a:pt x="371722" y="1183756"/>
                        <a:pt x="155679" y="1437871"/>
                        <a:pt x="155679" y="1742444"/>
                      </a:cubicBezTo>
                      <a:lnTo>
                        <a:pt x="157240" y="1757927"/>
                      </a:lnTo>
                      <a:lnTo>
                        <a:pt x="1561" y="1757927"/>
                      </a:lnTo>
                      <a:lnTo>
                        <a:pt x="0" y="1742444"/>
                      </a:lnTo>
                      <a:cubicBezTo>
                        <a:pt x="0" y="1471155"/>
                        <a:pt x="137452" y="1231969"/>
                        <a:pt x="346514" y="1090729"/>
                      </a:cubicBezTo>
                      <a:lnTo>
                        <a:pt x="476914" y="1019951"/>
                      </a:lnTo>
                      <a:lnTo>
                        <a:pt x="474576" y="1018681"/>
                      </a:lnTo>
                      <a:cubicBezTo>
                        <a:pt x="326441" y="918603"/>
                        <a:pt x="229046" y="749123"/>
                        <a:pt x="229046" y="556895"/>
                      </a:cubicBezTo>
                      <a:cubicBezTo>
                        <a:pt x="229046" y="249330"/>
                        <a:pt x="478376" y="0"/>
                        <a:pt x="785941" y="0"/>
                      </a:cubicBezTo>
                      <a:close/>
                    </a:path>
                  </a:pathLst>
                </a:custGeom>
                <a:solidFill>
                  <a:srgbClr val="EAEAEA">
                    <a:lumMod val="50000"/>
                  </a:srgbClr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01F39B4B-1729-4607-A013-6B350C9B0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03360" y="2667425"/>
                  <a:ext cx="258148" cy="260258"/>
                </a:xfrm>
                <a:prstGeom prst="rect">
                  <a:avLst/>
                </a:prstGeom>
              </p:spPr>
            </p:pic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AB8927DE-DBDE-418A-87FE-5D05E8EF52D4}"/>
                  </a:ext>
                </a:extLst>
              </p:cNvPr>
              <p:cNvGrpSpPr/>
              <p:nvPr/>
            </p:nvGrpSpPr>
            <p:grpSpPr>
              <a:xfrm>
                <a:off x="7460222" y="1254536"/>
                <a:ext cx="657891" cy="610581"/>
                <a:chOff x="6651955" y="3423095"/>
                <a:chExt cx="1582374" cy="1468582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60D4B5E3-8E84-4888-8C0F-652114BD3B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091329" y="3423095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527FCE51-B62C-4EC0-A87B-776047B3A4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6651955" y="4352181"/>
                  <a:ext cx="539496" cy="539496"/>
                </a:xfrm>
                <a:prstGeom prst="ellipse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3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0" name="Freeform: Shape 325">
                  <a:extLst>
                    <a:ext uri="{FF2B5EF4-FFF2-40B4-BE49-F238E27FC236}">
                      <a16:creationId xmlns:a16="http://schemas.microsoft.com/office/drawing/2014/main" id="{0CF8E249-8AEC-4972-9821-7FCB53C46CC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432571" y="3641555"/>
                  <a:ext cx="531368" cy="594262"/>
                </a:xfrm>
                <a:custGeom>
                  <a:avLst/>
                  <a:gdLst>
                    <a:gd name="connsiteX0" fmla="*/ 785941 w 1571882"/>
                    <a:gd name="connsiteY0" fmla="*/ 159127 h 1757927"/>
                    <a:gd name="connsiteX1" fmla="*/ 388173 w 1571882"/>
                    <a:gd name="connsiteY1" fmla="*/ 556895 h 1757927"/>
                    <a:gd name="connsiteX2" fmla="*/ 785941 w 1571882"/>
                    <a:gd name="connsiteY2" fmla="*/ 954663 h 1757927"/>
                    <a:gd name="connsiteX3" fmla="*/ 1183709 w 1571882"/>
                    <a:gd name="connsiteY3" fmla="*/ 556895 h 1757927"/>
                    <a:gd name="connsiteX4" fmla="*/ 785941 w 1571882"/>
                    <a:gd name="connsiteY4" fmla="*/ 159127 h 1757927"/>
                    <a:gd name="connsiteX5" fmla="*/ 785941 w 1571882"/>
                    <a:gd name="connsiteY5" fmla="*/ 0 h 1757927"/>
                    <a:gd name="connsiteX6" fmla="*/ 1342836 w 1571882"/>
                    <a:gd name="connsiteY6" fmla="*/ 556895 h 1757927"/>
                    <a:gd name="connsiteX7" fmla="*/ 1097306 w 1571882"/>
                    <a:gd name="connsiteY7" fmla="*/ 1018681 h 1757927"/>
                    <a:gd name="connsiteX8" fmla="*/ 1094968 w 1571882"/>
                    <a:gd name="connsiteY8" fmla="*/ 1019951 h 1757927"/>
                    <a:gd name="connsiteX9" fmla="*/ 1225368 w 1571882"/>
                    <a:gd name="connsiteY9" fmla="*/ 1090729 h 1757927"/>
                    <a:gd name="connsiteX10" fmla="*/ 1571882 w 1571882"/>
                    <a:gd name="connsiteY10" fmla="*/ 1742444 h 1757927"/>
                    <a:gd name="connsiteX11" fmla="*/ 1570321 w 1571882"/>
                    <a:gd name="connsiteY11" fmla="*/ 1757927 h 1757927"/>
                    <a:gd name="connsiteX12" fmla="*/ 1414642 w 1571882"/>
                    <a:gd name="connsiteY12" fmla="*/ 1757927 h 1757927"/>
                    <a:gd name="connsiteX13" fmla="*/ 1416203 w 1571882"/>
                    <a:gd name="connsiteY13" fmla="*/ 1742444 h 1757927"/>
                    <a:gd name="connsiteX14" fmla="*/ 912961 w 1571882"/>
                    <a:gd name="connsiteY14" fmla="*/ 1124987 h 1757927"/>
                    <a:gd name="connsiteX15" fmla="*/ 793917 w 1571882"/>
                    <a:gd name="connsiteY15" fmla="*/ 1112986 h 1757927"/>
                    <a:gd name="connsiteX16" fmla="*/ 785941 w 1571882"/>
                    <a:gd name="connsiteY16" fmla="*/ 1113790 h 1757927"/>
                    <a:gd name="connsiteX17" fmla="*/ 777966 w 1571882"/>
                    <a:gd name="connsiteY17" fmla="*/ 1112986 h 1757927"/>
                    <a:gd name="connsiteX18" fmla="*/ 658921 w 1571882"/>
                    <a:gd name="connsiteY18" fmla="*/ 1124987 h 1757927"/>
                    <a:gd name="connsiteX19" fmla="*/ 155679 w 1571882"/>
                    <a:gd name="connsiteY19" fmla="*/ 1742444 h 1757927"/>
                    <a:gd name="connsiteX20" fmla="*/ 157240 w 1571882"/>
                    <a:gd name="connsiteY20" fmla="*/ 1757927 h 1757927"/>
                    <a:gd name="connsiteX21" fmla="*/ 1561 w 1571882"/>
                    <a:gd name="connsiteY21" fmla="*/ 1757927 h 1757927"/>
                    <a:gd name="connsiteX22" fmla="*/ 0 w 1571882"/>
                    <a:gd name="connsiteY22" fmla="*/ 1742444 h 1757927"/>
                    <a:gd name="connsiteX23" fmla="*/ 346514 w 1571882"/>
                    <a:gd name="connsiteY23" fmla="*/ 1090729 h 1757927"/>
                    <a:gd name="connsiteX24" fmla="*/ 476914 w 1571882"/>
                    <a:gd name="connsiteY24" fmla="*/ 1019951 h 1757927"/>
                    <a:gd name="connsiteX25" fmla="*/ 474576 w 1571882"/>
                    <a:gd name="connsiteY25" fmla="*/ 1018681 h 1757927"/>
                    <a:gd name="connsiteX26" fmla="*/ 229046 w 1571882"/>
                    <a:gd name="connsiteY26" fmla="*/ 556895 h 1757927"/>
                    <a:gd name="connsiteX27" fmla="*/ 785941 w 1571882"/>
                    <a:gd name="connsiteY27" fmla="*/ 0 h 175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71882" h="1757927">
                      <a:moveTo>
                        <a:pt x="785941" y="159127"/>
                      </a:moveTo>
                      <a:cubicBezTo>
                        <a:pt x="566260" y="159127"/>
                        <a:pt x="388173" y="337214"/>
                        <a:pt x="388173" y="556895"/>
                      </a:cubicBezTo>
                      <a:cubicBezTo>
                        <a:pt x="388173" y="776576"/>
                        <a:pt x="566260" y="954663"/>
                        <a:pt x="785941" y="954663"/>
                      </a:cubicBezTo>
                      <a:cubicBezTo>
                        <a:pt x="1005622" y="954663"/>
                        <a:pt x="1183709" y="776576"/>
                        <a:pt x="1183709" y="556895"/>
                      </a:cubicBezTo>
                      <a:cubicBezTo>
                        <a:pt x="1183709" y="337214"/>
                        <a:pt x="1005622" y="159127"/>
                        <a:pt x="785941" y="159127"/>
                      </a:cubicBezTo>
                      <a:close/>
                      <a:moveTo>
                        <a:pt x="785941" y="0"/>
                      </a:moveTo>
                      <a:cubicBezTo>
                        <a:pt x="1093506" y="0"/>
                        <a:pt x="1342836" y="249330"/>
                        <a:pt x="1342836" y="556895"/>
                      </a:cubicBezTo>
                      <a:cubicBezTo>
                        <a:pt x="1342836" y="749123"/>
                        <a:pt x="1245442" y="918603"/>
                        <a:pt x="1097306" y="1018681"/>
                      </a:cubicBezTo>
                      <a:lnTo>
                        <a:pt x="1094968" y="1019951"/>
                      </a:lnTo>
                      <a:lnTo>
                        <a:pt x="1225368" y="1090729"/>
                      </a:lnTo>
                      <a:cubicBezTo>
                        <a:pt x="1434430" y="1231969"/>
                        <a:pt x="1571882" y="1471155"/>
                        <a:pt x="1571882" y="1742444"/>
                      </a:cubicBezTo>
                      <a:lnTo>
                        <a:pt x="1570321" y="1757927"/>
                      </a:lnTo>
                      <a:lnTo>
                        <a:pt x="1414642" y="1757927"/>
                      </a:lnTo>
                      <a:lnTo>
                        <a:pt x="1416203" y="1742444"/>
                      </a:lnTo>
                      <a:cubicBezTo>
                        <a:pt x="1416203" y="1437871"/>
                        <a:pt x="1200160" y="1183756"/>
                        <a:pt x="912961" y="1124987"/>
                      </a:cubicBezTo>
                      <a:lnTo>
                        <a:pt x="793917" y="1112986"/>
                      </a:lnTo>
                      <a:lnTo>
                        <a:pt x="785941" y="1113790"/>
                      </a:lnTo>
                      <a:lnTo>
                        <a:pt x="777966" y="1112986"/>
                      </a:lnTo>
                      <a:lnTo>
                        <a:pt x="658921" y="1124987"/>
                      </a:lnTo>
                      <a:cubicBezTo>
                        <a:pt x="371722" y="1183756"/>
                        <a:pt x="155679" y="1437871"/>
                        <a:pt x="155679" y="1742444"/>
                      </a:cubicBezTo>
                      <a:lnTo>
                        <a:pt x="157240" y="1757927"/>
                      </a:lnTo>
                      <a:lnTo>
                        <a:pt x="1561" y="1757927"/>
                      </a:lnTo>
                      <a:lnTo>
                        <a:pt x="0" y="1742444"/>
                      </a:lnTo>
                      <a:cubicBezTo>
                        <a:pt x="0" y="1471155"/>
                        <a:pt x="137452" y="1231969"/>
                        <a:pt x="346514" y="1090729"/>
                      </a:cubicBezTo>
                      <a:lnTo>
                        <a:pt x="476914" y="1019951"/>
                      </a:lnTo>
                      <a:lnTo>
                        <a:pt x="474576" y="1018681"/>
                      </a:lnTo>
                      <a:cubicBezTo>
                        <a:pt x="326441" y="918603"/>
                        <a:pt x="229046" y="749123"/>
                        <a:pt x="229046" y="556895"/>
                      </a:cubicBezTo>
                      <a:cubicBezTo>
                        <a:pt x="229046" y="249330"/>
                        <a:pt x="478376" y="0"/>
                        <a:pt x="785941" y="0"/>
                      </a:cubicBezTo>
                      <a:close/>
                    </a:path>
                  </a:pathLst>
                </a:custGeom>
                <a:solidFill>
                  <a:srgbClr val="EAEAEA">
                    <a:lumMod val="50000"/>
                  </a:srgbClr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5A0CD830-B6EE-40E2-B877-F06D4236B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4445" y="4550692"/>
                  <a:ext cx="380395" cy="263822"/>
                </a:xfrm>
                <a:prstGeom prst="rect">
                  <a:avLst/>
                </a:prstGeom>
              </p:spPr>
            </p:pic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E9248F5-50BB-45C8-98D7-0422E5EE49FD}"/>
                  </a:ext>
                </a:extLst>
              </p:cNvPr>
              <p:cNvGrpSpPr/>
              <p:nvPr/>
            </p:nvGrpSpPr>
            <p:grpSpPr>
              <a:xfrm>
                <a:off x="4458990" y="588089"/>
                <a:ext cx="475216" cy="475216"/>
                <a:chOff x="4421820" y="3837665"/>
                <a:chExt cx="1143000" cy="1143000"/>
              </a:xfrm>
            </p:grpSpPr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620DFA09-5FDD-46DA-B1BF-7B833311C60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421820" y="3837665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29C7F4A9-B8CD-4C54-B17E-14B4D5C94F5D}"/>
                    </a:ext>
                  </a:extLst>
                </p:cNvPr>
                <p:cNvGrpSpPr/>
                <p:nvPr/>
              </p:nvGrpSpPr>
              <p:grpSpPr>
                <a:xfrm>
                  <a:off x="4695928" y="3929384"/>
                  <a:ext cx="606954" cy="950742"/>
                  <a:chOff x="923401" y="1750320"/>
                  <a:chExt cx="606954" cy="950742"/>
                </a:xfrm>
              </p:grpSpPr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C5871E4D-B596-4D76-9A5E-AF418DC964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60654" y="2158029"/>
                    <a:ext cx="543033" cy="543033"/>
                  </a:xfrm>
                  <a:prstGeom prst="ellipse">
                    <a:avLst/>
                  </a:prstGeom>
                  <a:noFill/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3616" rIns="0" bIns="3361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7213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  <p:sp>
                <p:nvSpPr>
                  <p:cNvPr id="207" name="Freeform: Shape 320">
                    <a:extLst>
                      <a:ext uri="{FF2B5EF4-FFF2-40B4-BE49-F238E27FC236}">
                        <a16:creationId xmlns:a16="http://schemas.microsoft.com/office/drawing/2014/main" id="{7063C7FA-7D7F-4D57-B1C1-7E8DFDF9AB0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923401" y="1750320"/>
                    <a:ext cx="606954" cy="678792"/>
                  </a:xfrm>
                  <a:custGeom>
                    <a:avLst/>
                    <a:gdLst>
                      <a:gd name="connsiteX0" fmla="*/ 785941 w 1571882"/>
                      <a:gd name="connsiteY0" fmla="*/ 159127 h 1757927"/>
                      <a:gd name="connsiteX1" fmla="*/ 388173 w 1571882"/>
                      <a:gd name="connsiteY1" fmla="*/ 556895 h 1757927"/>
                      <a:gd name="connsiteX2" fmla="*/ 785941 w 1571882"/>
                      <a:gd name="connsiteY2" fmla="*/ 954663 h 1757927"/>
                      <a:gd name="connsiteX3" fmla="*/ 1183709 w 1571882"/>
                      <a:gd name="connsiteY3" fmla="*/ 556895 h 1757927"/>
                      <a:gd name="connsiteX4" fmla="*/ 785941 w 1571882"/>
                      <a:gd name="connsiteY4" fmla="*/ 159127 h 1757927"/>
                      <a:gd name="connsiteX5" fmla="*/ 785941 w 1571882"/>
                      <a:gd name="connsiteY5" fmla="*/ 0 h 1757927"/>
                      <a:gd name="connsiteX6" fmla="*/ 1342836 w 1571882"/>
                      <a:gd name="connsiteY6" fmla="*/ 556895 h 1757927"/>
                      <a:gd name="connsiteX7" fmla="*/ 1097306 w 1571882"/>
                      <a:gd name="connsiteY7" fmla="*/ 1018681 h 1757927"/>
                      <a:gd name="connsiteX8" fmla="*/ 1094968 w 1571882"/>
                      <a:gd name="connsiteY8" fmla="*/ 1019951 h 1757927"/>
                      <a:gd name="connsiteX9" fmla="*/ 1225368 w 1571882"/>
                      <a:gd name="connsiteY9" fmla="*/ 1090729 h 1757927"/>
                      <a:gd name="connsiteX10" fmla="*/ 1571882 w 1571882"/>
                      <a:gd name="connsiteY10" fmla="*/ 1742444 h 1757927"/>
                      <a:gd name="connsiteX11" fmla="*/ 1570321 w 1571882"/>
                      <a:gd name="connsiteY11" fmla="*/ 1757927 h 1757927"/>
                      <a:gd name="connsiteX12" fmla="*/ 1414642 w 1571882"/>
                      <a:gd name="connsiteY12" fmla="*/ 1757927 h 1757927"/>
                      <a:gd name="connsiteX13" fmla="*/ 1416203 w 1571882"/>
                      <a:gd name="connsiteY13" fmla="*/ 1742444 h 1757927"/>
                      <a:gd name="connsiteX14" fmla="*/ 912961 w 1571882"/>
                      <a:gd name="connsiteY14" fmla="*/ 1124987 h 1757927"/>
                      <a:gd name="connsiteX15" fmla="*/ 793917 w 1571882"/>
                      <a:gd name="connsiteY15" fmla="*/ 1112986 h 1757927"/>
                      <a:gd name="connsiteX16" fmla="*/ 785941 w 1571882"/>
                      <a:gd name="connsiteY16" fmla="*/ 1113790 h 1757927"/>
                      <a:gd name="connsiteX17" fmla="*/ 777966 w 1571882"/>
                      <a:gd name="connsiteY17" fmla="*/ 1112986 h 1757927"/>
                      <a:gd name="connsiteX18" fmla="*/ 658921 w 1571882"/>
                      <a:gd name="connsiteY18" fmla="*/ 1124987 h 1757927"/>
                      <a:gd name="connsiteX19" fmla="*/ 155679 w 1571882"/>
                      <a:gd name="connsiteY19" fmla="*/ 1742444 h 1757927"/>
                      <a:gd name="connsiteX20" fmla="*/ 157240 w 1571882"/>
                      <a:gd name="connsiteY20" fmla="*/ 1757927 h 1757927"/>
                      <a:gd name="connsiteX21" fmla="*/ 1561 w 1571882"/>
                      <a:gd name="connsiteY21" fmla="*/ 1757927 h 1757927"/>
                      <a:gd name="connsiteX22" fmla="*/ 0 w 1571882"/>
                      <a:gd name="connsiteY22" fmla="*/ 1742444 h 1757927"/>
                      <a:gd name="connsiteX23" fmla="*/ 346514 w 1571882"/>
                      <a:gd name="connsiteY23" fmla="*/ 1090729 h 1757927"/>
                      <a:gd name="connsiteX24" fmla="*/ 476914 w 1571882"/>
                      <a:gd name="connsiteY24" fmla="*/ 1019951 h 1757927"/>
                      <a:gd name="connsiteX25" fmla="*/ 474576 w 1571882"/>
                      <a:gd name="connsiteY25" fmla="*/ 1018681 h 1757927"/>
                      <a:gd name="connsiteX26" fmla="*/ 229046 w 1571882"/>
                      <a:gd name="connsiteY26" fmla="*/ 556895 h 1757927"/>
                      <a:gd name="connsiteX27" fmla="*/ 785941 w 1571882"/>
                      <a:gd name="connsiteY27" fmla="*/ 0 h 1757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571882" h="1757927">
                        <a:moveTo>
                          <a:pt x="785941" y="159127"/>
                        </a:moveTo>
                        <a:cubicBezTo>
                          <a:pt x="566260" y="159127"/>
                          <a:pt x="388173" y="337214"/>
                          <a:pt x="388173" y="556895"/>
                        </a:cubicBezTo>
                        <a:cubicBezTo>
                          <a:pt x="388173" y="776576"/>
                          <a:pt x="566260" y="954663"/>
                          <a:pt x="785941" y="954663"/>
                        </a:cubicBezTo>
                        <a:cubicBezTo>
                          <a:pt x="1005622" y="954663"/>
                          <a:pt x="1183709" y="776576"/>
                          <a:pt x="1183709" y="556895"/>
                        </a:cubicBezTo>
                        <a:cubicBezTo>
                          <a:pt x="1183709" y="337214"/>
                          <a:pt x="1005622" y="159127"/>
                          <a:pt x="785941" y="159127"/>
                        </a:cubicBezTo>
                        <a:close/>
                        <a:moveTo>
                          <a:pt x="785941" y="0"/>
                        </a:moveTo>
                        <a:cubicBezTo>
                          <a:pt x="1093506" y="0"/>
                          <a:pt x="1342836" y="249330"/>
                          <a:pt x="1342836" y="556895"/>
                        </a:cubicBezTo>
                        <a:cubicBezTo>
                          <a:pt x="1342836" y="749123"/>
                          <a:pt x="1245442" y="918603"/>
                          <a:pt x="1097306" y="1018681"/>
                        </a:cubicBezTo>
                        <a:lnTo>
                          <a:pt x="1094968" y="1019951"/>
                        </a:lnTo>
                        <a:lnTo>
                          <a:pt x="1225368" y="1090729"/>
                        </a:lnTo>
                        <a:cubicBezTo>
                          <a:pt x="1434430" y="1231969"/>
                          <a:pt x="1571882" y="1471155"/>
                          <a:pt x="1571882" y="1742444"/>
                        </a:cubicBezTo>
                        <a:lnTo>
                          <a:pt x="1570321" y="1757927"/>
                        </a:lnTo>
                        <a:lnTo>
                          <a:pt x="1414642" y="1757927"/>
                        </a:lnTo>
                        <a:lnTo>
                          <a:pt x="1416203" y="1742444"/>
                        </a:lnTo>
                        <a:cubicBezTo>
                          <a:pt x="1416203" y="1437871"/>
                          <a:pt x="1200160" y="1183756"/>
                          <a:pt x="912961" y="1124987"/>
                        </a:cubicBezTo>
                        <a:lnTo>
                          <a:pt x="793917" y="1112986"/>
                        </a:lnTo>
                        <a:lnTo>
                          <a:pt x="785941" y="1113790"/>
                        </a:lnTo>
                        <a:lnTo>
                          <a:pt x="777966" y="1112986"/>
                        </a:lnTo>
                        <a:lnTo>
                          <a:pt x="658921" y="1124987"/>
                        </a:lnTo>
                        <a:cubicBezTo>
                          <a:pt x="371722" y="1183756"/>
                          <a:pt x="155679" y="1437871"/>
                          <a:pt x="155679" y="1742444"/>
                        </a:cubicBezTo>
                        <a:lnTo>
                          <a:pt x="157240" y="1757927"/>
                        </a:lnTo>
                        <a:lnTo>
                          <a:pt x="1561" y="1757927"/>
                        </a:lnTo>
                        <a:lnTo>
                          <a:pt x="0" y="1742444"/>
                        </a:lnTo>
                        <a:cubicBezTo>
                          <a:pt x="0" y="1471155"/>
                          <a:pt x="137452" y="1231969"/>
                          <a:pt x="346514" y="1090729"/>
                        </a:cubicBezTo>
                        <a:lnTo>
                          <a:pt x="476914" y="1019951"/>
                        </a:lnTo>
                        <a:lnTo>
                          <a:pt x="474576" y="1018681"/>
                        </a:lnTo>
                        <a:cubicBezTo>
                          <a:pt x="326441" y="918603"/>
                          <a:pt x="229046" y="749123"/>
                          <a:pt x="229046" y="556895"/>
                        </a:cubicBezTo>
                        <a:cubicBezTo>
                          <a:pt x="229046" y="249330"/>
                          <a:pt x="478376" y="0"/>
                          <a:pt x="785941" y="0"/>
                        </a:cubicBezTo>
                        <a:close/>
                      </a:path>
                    </a:pathLst>
                  </a:custGeom>
                  <a:solidFill>
                    <a:srgbClr val="EAEAEA">
                      <a:lumMod val="50000"/>
                    </a:srgbClr>
                  </a:solidFill>
                  <a:ln w="1079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3616" rIns="0" bIns="3361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7213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</p:grpSp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8688E321-8A43-420B-82CA-6EB1FD0E36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12541" y="4496652"/>
                  <a:ext cx="384311" cy="331277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D4A2B5C-35B8-4067-9566-48ACE885FF62}"/>
                  </a:ext>
                </a:extLst>
              </p:cNvPr>
              <p:cNvGrpSpPr/>
              <p:nvPr/>
            </p:nvGrpSpPr>
            <p:grpSpPr>
              <a:xfrm>
                <a:off x="6421781" y="3764793"/>
                <a:ext cx="475216" cy="475216"/>
                <a:chOff x="8264466" y="3846864"/>
                <a:chExt cx="1143000" cy="1143000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C69D9765-CC19-4C52-BD97-7DA7EC5AEC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264466" y="3846864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199" name="Group 198">
                  <a:extLst>
                    <a:ext uri="{FF2B5EF4-FFF2-40B4-BE49-F238E27FC236}">
                      <a16:creationId xmlns:a16="http://schemas.microsoft.com/office/drawing/2014/main" id="{37015077-61D5-4BE8-8EBC-75621674F6A5}"/>
                    </a:ext>
                  </a:extLst>
                </p:cNvPr>
                <p:cNvGrpSpPr/>
                <p:nvPr/>
              </p:nvGrpSpPr>
              <p:grpSpPr>
                <a:xfrm>
                  <a:off x="8532489" y="3955362"/>
                  <a:ext cx="606954" cy="950741"/>
                  <a:chOff x="9233375" y="2727900"/>
                  <a:chExt cx="408814" cy="640372"/>
                </a:xfrm>
              </p:grpSpPr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29A9BEE5-84FE-4A6E-831F-903C0F94B1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9258467" y="3002512"/>
                    <a:ext cx="365760" cy="365760"/>
                  </a:xfrm>
                  <a:prstGeom prst="ellipse">
                    <a:avLst/>
                  </a:prstGeom>
                  <a:noFill/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3616" rIns="0" bIns="3361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7213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  <p:sp>
                <p:nvSpPr>
                  <p:cNvPr id="202" name="Freeform: Shape 341">
                    <a:extLst>
                      <a:ext uri="{FF2B5EF4-FFF2-40B4-BE49-F238E27FC236}">
                        <a16:creationId xmlns:a16="http://schemas.microsoft.com/office/drawing/2014/main" id="{9227A344-B946-4C3C-9E6F-2FCEC6233CB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9233375" y="2727900"/>
                    <a:ext cx="408814" cy="457200"/>
                  </a:xfrm>
                  <a:custGeom>
                    <a:avLst/>
                    <a:gdLst>
                      <a:gd name="connsiteX0" fmla="*/ 785941 w 1571882"/>
                      <a:gd name="connsiteY0" fmla="*/ 159127 h 1757927"/>
                      <a:gd name="connsiteX1" fmla="*/ 388173 w 1571882"/>
                      <a:gd name="connsiteY1" fmla="*/ 556895 h 1757927"/>
                      <a:gd name="connsiteX2" fmla="*/ 785941 w 1571882"/>
                      <a:gd name="connsiteY2" fmla="*/ 954663 h 1757927"/>
                      <a:gd name="connsiteX3" fmla="*/ 1183709 w 1571882"/>
                      <a:gd name="connsiteY3" fmla="*/ 556895 h 1757927"/>
                      <a:gd name="connsiteX4" fmla="*/ 785941 w 1571882"/>
                      <a:gd name="connsiteY4" fmla="*/ 159127 h 1757927"/>
                      <a:gd name="connsiteX5" fmla="*/ 785941 w 1571882"/>
                      <a:gd name="connsiteY5" fmla="*/ 0 h 1757927"/>
                      <a:gd name="connsiteX6" fmla="*/ 1342836 w 1571882"/>
                      <a:gd name="connsiteY6" fmla="*/ 556895 h 1757927"/>
                      <a:gd name="connsiteX7" fmla="*/ 1097306 w 1571882"/>
                      <a:gd name="connsiteY7" fmla="*/ 1018681 h 1757927"/>
                      <a:gd name="connsiteX8" fmla="*/ 1094968 w 1571882"/>
                      <a:gd name="connsiteY8" fmla="*/ 1019951 h 1757927"/>
                      <a:gd name="connsiteX9" fmla="*/ 1225368 w 1571882"/>
                      <a:gd name="connsiteY9" fmla="*/ 1090729 h 1757927"/>
                      <a:gd name="connsiteX10" fmla="*/ 1571882 w 1571882"/>
                      <a:gd name="connsiteY10" fmla="*/ 1742444 h 1757927"/>
                      <a:gd name="connsiteX11" fmla="*/ 1570321 w 1571882"/>
                      <a:gd name="connsiteY11" fmla="*/ 1757927 h 1757927"/>
                      <a:gd name="connsiteX12" fmla="*/ 1414642 w 1571882"/>
                      <a:gd name="connsiteY12" fmla="*/ 1757927 h 1757927"/>
                      <a:gd name="connsiteX13" fmla="*/ 1416203 w 1571882"/>
                      <a:gd name="connsiteY13" fmla="*/ 1742444 h 1757927"/>
                      <a:gd name="connsiteX14" fmla="*/ 912961 w 1571882"/>
                      <a:gd name="connsiteY14" fmla="*/ 1124987 h 1757927"/>
                      <a:gd name="connsiteX15" fmla="*/ 793917 w 1571882"/>
                      <a:gd name="connsiteY15" fmla="*/ 1112986 h 1757927"/>
                      <a:gd name="connsiteX16" fmla="*/ 785941 w 1571882"/>
                      <a:gd name="connsiteY16" fmla="*/ 1113790 h 1757927"/>
                      <a:gd name="connsiteX17" fmla="*/ 777966 w 1571882"/>
                      <a:gd name="connsiteY17" fmla="*/ 1112986 h 1757927"/>
                      <a:gd name="connsiteX18" fmla="*/ 658921 w 1571882"/>
                      <a:gd name="connsiteY18" fmla="*/ 1124987 h 1757927"/>
                      <a:gd name="connsiteX19" fmla="*/ 155679 w 1571882"/>
                      <a:gd name="connsiteY19" fmla="*/ 1742444 h 1757927"/>
                      <a:gd name="connsiteX20" fmla="*/ 157240 w 1571882"/>
                      <a:gd name="connsiteY20" fmla="*/ 1757927 h 1757927"/>
                      <a:gd name="connsiteX21" fmla="*/ 1561 w 1571882"/>
                      <a:gd name="connsiteY21" fmla="*/ 1757927 h 1757927"/>
                      <a:gd name="connsiteX22" fmla="*/ 0 w 1571882"/>
                      <a:gd name="connsiteY22" fmla="*/ 1742444 h 1757927"/>
                      <a:gd name="connsiteX23" fmla="*/ 346514 w 1571882"/>
                      <a:gd name="connsiteY23" fmla="*/ 1090729 h 1757927"/>
                      <a:gd name="connsiteX24" fmla="*/ 476914 w 1571882"/>
                      <a:gd name="connsiteY24" fmla="*/ 1019951 h 1757927"/>
                      <a:gd name="connsiteX25" fmla="*/ 474576 w 1571882"/>
                      <a:gd name="connsiteY25" fmla="*/ 1018681 h 1757927"/>
                      <a:gd name="connsiteX26" fmla="*/ 229046 w 1571882"/>
                      <a:gd name="connsiteY26" fmla="*/ 556895 h 1757927"/>
                      <a:gd name="connsiteX27" fmla="*/ 785941 w 1571882"/>
                      <a:gd name="connsiteY27" fmla="*/ 0 h 17579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1571882" h="1757927">
                        <a:moveTo>
                          <a:pt x="785941" y="159127"/>
                        </a:moveTo>
                        <a:cubicBezTo>
                          <a:pt x="566260" y="159127"/>
                          <a:pt x="388173" y="337214"/>
                          <a:pt x="388173" y="556895"/>
                        </a:cubicBezTo>
                        <a:cubicBezTo>
                          <a:pt x="388173" y="776576"/>
                          <a:pt x="566260" y="954663"/>
                          <a:pt x="785941" y="954663"/>
                        </a:cubicBezTo>
                        <a:cubicBezTo>
                          <a:pt x="1005622" y="954663"/>
                          <a:pt x="1183709" y="776576"/>
                          <a:pt x="1183709" y="556895"/>
                        </a:cubicBezTo>
                        <a:cubicBezTo>
                          <a:pt x="1183709" y="337214"/>
                          <a:pt x="1005622" y="159127"/>
                          <a:pt x="785941" y="159127"/>
                        </a:cubicBezTo>
                        <a:close/>
                        <a:moveTo>
                          <a:pt x="785941" y="0"/>
                        </a:moveTo>
                        <a:cubicBezTo>
                          <a:pt x="1093506" y="0"/>
                          <a:pt x="1342836" y="249330"/>
                          <a:pt x="1342836" y="556895"/>
                        </a:cubicBezTo>
                        <a:cubicBezTo>
                          <a:pt x="1342836" y="749123"/>
                          <a:pt x="1245442" y="918603"/>
                          <a:pt x="1097306" y="1018681"/>
                        </a:cubicBezTo>
                        <a:lnTo>
                          <a:pt x="1094968" y="1019951"/>
                        </a:lnTo>
                        <a:lnTo>
                          <a:pt x="1225368" y="1090729"/>
                        </a:lnTo>
                        <a:cubicBezTo>
                          <a:pt x="1434430" y="1231969"/>
                          <a:pt x="1571882" y="1471155"/>
                          <a:pt x="1571882" y="1742444"/>
                        </a:cubicBezTo>
                        <a:lnTo>
                          <a:pt x="1570321" y="1757927"/>
                        </a:lnTo>
                        <a:lnTo>
                          <a:pt x="1414642" y="1757927"/>
                        </a:lnTo>
                        <a:lnTo>
                          <a:pt x="1416203" y="1742444"/>
                        </a:lnTo>
                        <a:cubicBezTo>
                          <a:pt x="1416203" y="1437871"/>
                          <a:pt x="1200160" y="1183756"/>
                          <a:pt x="912961" y="1124987"/>
                        </a:cubicBezTo>
                        <a:lnTo>
                          <a:pt x="793917" y="1112986"/>
                        </a:lnTo>
                        <a:lnTo>
                          <a:pt x="785941" y="1113790"/>
                        </a:lnTo>
                        <a:lnTo>
                          <a:pt x="777966" y="1112986"/>
                        </a:lnTo>
                        <a:lnTo>
                          <a:pt x="658921" y="1124987"/>
                        </a:lnTo>
                        <a:cubicBezTo>
                          <a:pt x="371722" y="1183756"/>
                          <a:pt x="155679" y="1437871"/>
                          <a:pt x="155679" y="1742444"/>
                        </a:cubicBezTo>
                        <a:lnTo>
                          <a:pt x="157240" y="1757927"/>
                        </a:lnTo>
                        <a:lnTo>
                          <a:pt x="1561" y="1757927"/>
                        </a:lnTo>
                        <a:lnTo>
                          <a:pt x="0" y="1742444"/>
                        </a:lnTo>
                        <a:cubicBezTo>
                          <a:pt x="0" y="1471155"/>
                          <a:pt x="137452" y="1231969"/>
                          <a:pt x="346514" y="1090729"/>
                        </a:cubicBezTo>
                        <a:lnTo>
                          <a:pt x="476914" y="1019951"/>
                        </a:lnTo>
                        <a:lnTo>
                          <a:pt x="474576" y="1018681"/>
                        </a:lnTo>
                        <a:cubicBezTo>
                          <a:pt x="326441" y="918603"/>
                          <a:pt x="229046" y="749123"/>
                          <a:pt x="229046" y="556895"/>
                        </a:cubicBezTo>
                        <a:cubicBezTo>
                          <a:pt x="229046" y="249330"/>
                          <a:pt x="478376" y="0"/>
                          <a:pt x="785941" y="0"/>
                        </a:cubicBezTo>
                        <a:close/>
                      </a:path>
                    </a:pathLst>
                  </a:custGeom>
                  <a:solidFill>
                    <a:srgbClr val="EAEAEA">
                      <a:lumMod val="50000"/>
                    </a:srgbClr>
                  </a:solidFill>
                  <a:ln w="1079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0" tIns="33616" rIns="0" bIns="33616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672139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</p:grpSp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5DFCD236-8088-42CE-BFA4-7C4E3821CD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57452" y="4574175"/>
                  <a:ext cx="382588" cy="242796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A7F7C992-1092-4BE4-AC9C-2E2ED5ACC1B0}"/>
                  </a:ext>
                </a:extLst>
              </p:cNvPr>
              <p:cNvGrpSpPr/>
              <p:nvPr/>
            </p:nvGrpSpPr>
            <p:grpSpPr>
              <a:xfrm>
                <a:off x="5620628" y="1374614"/>
                <a:ext cx="475216" cy="475216"/>
                <a:chOff x="7303803" y="1980788"/>
                <a:chExt cx="1143000" cy="1143000"/>
              </a:xfrm>
            </p:grpSpPr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6416A60C-B80E-45A1-BC49-2C969F1509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303803" y="1980788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949B571E-50B7-4A11-81BC-FA3AC1835FFC}"/>
                    </a:ext>
                  </a:extLst>
                </p:cNvPr>
                <p:cNvSpPr/>
                <p:nvPr/>
              </p:nvSpPr>
              <p:spPr bwMode="auto">
                <a:xfrm>
                  <a:off x="7610847" y="2486395"/>
                  <a:ext cx="539496" cy="539496"/>
                </a:xfrm>
                <a:prstGeom prst="ellipse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3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6" name="Freeform: Shape 332">
                  <a:extLst>
                    <a:ext uri="{FF2B5EF4-FFF2-40B4-BE49-F238E27FC236}">
                      <a16:creationId xmlns:a16="http://schemas.microsoft.com/office/drawing/2014/main" id="{EA2AED6D-DE8B-41A8-A35E-0E1B5096B23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571826" y="2078686"/>
                  <a:ext cx="606954" cy="678792"/>
                </a:xfrm>
                <a:custGeom>
                  <a:avLst/>
                  <a:gdLst>
                    <a:gd name="connsiteX0" fmla="*/ 785941 w 1571882"/>
                    <a:gd name="connsiteY0" fmla="*/ 159127 h 1757927"/>
                    <a:gd name="connsiteX1" fmla="*/ 388173 w 1571882"/>
                    <a:gd name="connsiteY1" fmla="*/ 556895 h 1757927"/>
                    <a:gd name="connsiteX2" fmla="*/ 785941 w 1571882"/>
                    <a:gd name="connsiteY2" fmla="*/ 954663 h 1757927"/>
                    <a:gd name="connsiteX3" fmla="*/ 1183709 w 1571882"/>
                    <a:gd name="connsiteY3" fmla="*/ 556895 h 1757927"/>
                    <a:gd name="connsiteX4" fmla="*/ 785941 w 1571882"/>
                    <a:gd name="connsiteY4" fmla="*/ 159127 h 1757927"/>
                    <a:gd name="connsiteX5" fmla="*/ 785941 w 1571882"/>
                    <a:gd name="connsiteY5" fmla="*/ 0 h 1757927"/>
                    <a:gd name="connsiteX6" fmla="*/ 1342836 w 1571882"/>
                    <a:gd name="connsiteY6" fmla="*/ 556895 h 1757927"/>
                    <a:gd name="connsiteX7" fmla="*/ 1097306 w 1571882"/>
                    <a:gd name="connsiteY7" fmla="*/ 1018681 h 1757927"/>
                    <a:gd name="connsiteX8" fmla="*/ 1094968 w 1571882"/>
                    <a:gd name="connsiteY8" fmla="*/ 1019951 h 1757927"/>
                    <a:gd name="connsiteX9" fmla="*/ 1225368 w 1571882"/>
                    <a:gd name="connsiteY9" fmla="*/ 1090729 h 1757927"/>
                    <a:gd name="connsiteX10" fmla="*/ 1571882 w 1571882"/>
                    <a:gd name="connsiteY10" fmla="*/ 1742444 h 1757927"/>
                    <a:gd name="connsiteX11" fmla="*/ 1570321 w 1571882"/>
                    <a:gd name="connsiteY11" fmla="*/ 1757927 h 1757927"/>
                    <a:gd name="connsiteX12" fmla="*/ 1414642 w 1571882"/>
                    <a:gd name="connsiteY12" fmla="*/ 1757927 h 1757927"/>
                    <a:gd name="connsiteX13" fmla="*/ 1416203 w 1571882"/>
                    <a:gd name="connsiteY13" fmla="*/ 1742444 h 1757927"/>
                    <a:gd name="connsiteX14" fmla="*/ 912961 w 1571882"/>
                    <a:gd name="connsiteY14" fmla="*/ 1124987 h 1757927"/>
                    <a:gd name="connsiteX15" fmla="*/ 793917 w 1571882"/>
                    <a:gd name="connsiteY15" fmla="*/ 1112986 h 1757927"/>
                    <a:gd name="connsiteX16" fmla="*/ 785941 w 1571882"/>
                    <a:gd name="connsiteY16" fmla="*/ 1113790 h 1757927"/>
                    <a:gd name="connsiteX17" fmla="*/ 777966 w 1571882"/>
                    <a:gd name="connsiteY17" fmla="*/ 1112986 h 1757927"/>
                    <a:gd name="connsiteX18" fmla="*/ 658921 w 1571882"/>
                    <a:gd name="connsiteY18" fmla="*/ 1124987 h 1757927"/>
                    <a:gd name="connsiteX19" fmla="*/ 155679 w 1571882"/>
                    <a:gd name="connsiteY19" fmla="*/ 1742444 h 1757927"/>
                    <a:gd name="connsiteX20" fmla="*/ 157240 w 1571882"/>
                    <a:gd name="connsiteY20" fmla="*/ 1757927 h 1757927"/>
                    <a:gd name="connsiteX21" fmla="*/ 1561 w 1571882"/>
                    <a:gd name="connsiteY21" fmla="*/ 1757927 h 1757927"/>
                    <a:gd name="connsiteX22" fmla="*/ 0 w 1571882"/>
                    <a:gd name="connsiteY22" fmla="*/ 1742444 h 1757927"/>
                    <a:gd name="connsiteX23" fmla="*/ 346514 w 1571882"/>
                    <a:gd name="connsiteY23" fmla="*/ 1090729 h 1757927"/>
                    <a:gd name="connsiteX24" fmla="*/ 476914 w 1571882"/>
                    <a:gd name="connsiteY24" fmla="*/ 1019951 h 1757927"/>
                    <a:gd name="connsiteX25" fmla="*/ 474576 w 1571882"/>
                    <a:gd name="connsiteY25" fmla="*/ 1018681 h 1757927"/>
                    <a:gd name="connsiteX26" fmla="*/ 229046 w 1571882"/>
                    <a:gd name="connsiteY26" fmla="*/ 556895 h 1757927"/>
                    <a:gd name="connsiteX27" fmla="*/ 785941 w 1571882"/>
                    <a:gd name="connsiteY27" fmla="*/ 0 h 175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71882" h="1757927">
                      <a:moveTo>
                        <a:pt x="785941" y="159127"/>
                      </a:moveTo>
                      <a:cubicBezTo>
                        <a:pt x="566260" y="159127"/>
                        <a:pt x="388173" y="337214"/>
                        <a:pt x="388173" y="556895"/>
                      </a:cubicBezTo>
                      <a:cubicBezTo>
                        <a:pt x="388173" y="776576"/>
                        <a:pt x="566260" y="954663"/>
                        <a:pt x="785941" y="954663"/>
                      </a:cubicBezTo>
                      <a:cubicBezTo>
                        <a:pt x="1005622" y="954663"/>
                        <a:pt x="1183709" y="776576"/>
                        <a:pt x="1183709" y="556895"/>
                      </a:cubicBezTo>
                      <a:cubicBezTo>
                        <a:pt x="1183709" y="337214"/>
                        <a:pt x="1005622" y="159127"/>
                        <a:pt x="785941" y="159127"/>
                      </a:cubicBezTo>
                      <a:close/>
                      <a:moveTo>
                        <a:pt x="785941" y="0"/>
                      </a:moveTo>
                      <a:cubicBezTo>
                        <a:pt x="1093506" y="0"/>
                        <a:pt x="1342836" y="249330"/>
                        <a:pt x="1342836" y="556895"/>
                      </a:cubicBezTo>
                      <a:cubicBezTo>
                        <a:pt x="1342836" y="749123"/>
                        <a:pt x="1245442" y="918603"/>
                        <a:pt x="1097306" y="1018681"/>
                      </a:cubicBezTo>
                      <a:lnTo>
                        <a:pt x="1094968" y="1019951"/>
                      </a:lnTo>
                      <a:lnTo>
                        <a:pt x="1225368" y="1090729"/>
                      </a:lnTo>
                      <a:cubicBezTo>
                        <a:pt x="1434430" y="1231969"/>
                        <a:pt x="1571882" y="1471155"/>
                        <a:pt x="1571882" y="1742444"/>
                      </a:cubicBezTo>
                      <a:lnTo>
                        <a:pt x="1570321" y="1757927"/>
                      </a:lnTo>
                      <a:lnTo>
                        <a:pt x="1414642" y="1757927"/>
                      </a:lnTo>
                      <a:lnTo>
                        <a:pt x="1416203" y="1742444"/>
                      </a:lnTo>
                      <a:cubicBezTo>
                        <a:pt x="1416203" y="1437871"/>
                        <a:pt x="1200160" y="1183756"/>
                        <a:pt x="912961" y="1124987"/>
                      </a:cubicBezTo>
                      <a:lnTo>
                        <a:pt x="793917" y="1112986"/>
                      </a:lnTo>
                      <a:lnTo>
                        <a:pt x="785941" y="1113790"/>
                      </a:lnTo>
                      <a:lnTo>
                        <a:pt x="777966" y="1112986"/>
                      </a:lnTo>
                      <a:lnTo>
                        <a:pt x="658921" y="1124987"/>
                      </a:lnTo>
                      <a:cubicBezTo>
                        <a:pt x="371722" y="1183756"/>
                        <a:pt x="155679" y="1437871"/>
                        <a:pt x="155679" y="1742444"/>
                      </a:cubicBezTo>
                      <a:lnTo>
                        <a:pt x="157240" y="1757927"/>
                      </a:lnTo>
                      <a:lnTo>
                        <a:pt x="1561" y="1757927"/>
                      </a:lnTo>
                      <a:lnTo>
                        <a:pt x="0" y="1742444"/>
                      </a:lnTo>
                      <a:cubicBezTo>
                        <a:pt x="0" y="1471155"/>
                        <a:pt x="137452" y="1231969"/>
                        <a:pt x="346514" y="1090729"/>
                      </a:cubicBezTo>
                      <a:lnTo>
                        <a:pt x="476914" y="1019951"/>
                      </a:lnTo>
                      <a:lnTo>
                        <a:pt x="474576" y="1018681"/>
                      </a:lnTo>
                      <a:cubicBezTo>
                        <a:pt x="326441" y="918603"/>
                        <a:pt x="229046" y="749123"/>
                        <a:pt x="229046" y="556895"/>
                      </a:cubicBezTo>
                      <a:cubicBezTo>
                        <a:pt x="229046" y="249330"/>
                        <a:pt x="478376" y="0"/>
                        <a:pt x="785941" y="0"/>
                      </a:cubicBezTo>
                      <a:close/>
                    </a:path>
                  </a:pathLst>
                </a:custGeom>
                <a:solidFill>
                  <a:srgbClr val="EAEAEA">
                    <a:lumMod val="50000"/>
                  </a:srgbClr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B6CB6C67-8CB8-41B5-A705-1F912563C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787636" y="2622747"/>
                  <a:ext cx="154454" cy="329191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541A7502-708C-4C9E-B727-E70AFCBB033E}"/>
                  </a:ext>
                </a:extLst>
              </p:cNvPr>
              <p:cNvGrpSpPr/>
              <p:nvPr/>
            </p:nvGrpSpPr>
            <p:grpSpPr>
              <a:xfrm>
                <a:off x="2485631" y="2921729"/>
                <a:ext cx="475216" cy="475216"/>
                <a:chOff x="5382481" y="1937866"/>
                <a:chExt cx="1143000" cy="1143000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AAFB9DF-16EB-41B6-A131-60041CABBFC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82481" y="1937866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5675A00D-5C4F-4BE5-B472-B2F5F88226BB}"/>
                    </a:ext>
                  </a:extLst>
                </p:cNvPr>
                <p:cNvSpPr/>
                <p:nvPr/>
              </p:nvSpPr>
              <p:spPr bwMode="auto">
                <a:xfrm>
                  <a:off x="5682464" y="2447426"/>
                  <a:ext cx="543033" cy="543032"/>
                </a:xfrm>
                <a:prstGeom prst="ellipse">
                  <a:avLst/>
                </a:prstGeom>
                <a:noFill/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sp>
              <p:nvSpPr>
                <p:cNvPr id="192" name="Freeform: Shape 306">
                  <a:extLst>
                    <a:ext uri="{FF2B5EF4-FFF2-40B4-BE49-F238E27FC236}">
                      <a16:creationId xmlns:a16="http://schemas.microsoft.com/office/drawing/2014/main" id="{3F0DF5A0-DBD9-49FD-9DD8-7C2ACA781CF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 flipH="1">
                  <a:off x="5738236" y="2536283"/>
                  <a:ext cx="418765" cy="361003"/>
                </a:xfrm>
                <a:custGeom>
                  <a:avLst/>
                  <a:gdLst>
                    <a:gd name="connsiteX0" fmla="*/ 3585965 w 7177436"/>
                    <a:gd name="connsiteY0" fmla="*/ 4180339 h 6187444"/>
                    <a:gd name="connsiteX1" fmla="*/ 3209692 w 7177436"/>
                    <a:gd name="connsiteY1" fmla="*/ 4556612 h 6187444"/>
                    <a:gd name="connsiteX2" fmla="*/ 3585965 w 7177436"/>
                    <a:gd name="connsiteY2" fmla="*/ 4932885 h 6187444"/>
                    <a:gd name="connsiteX3" fmla="*/ 3962238 w 7177436"/>
                    <a:gd name="connsiteY3" fmla="*/ 4556612 h 6187444"/>
                    <a:gd name="connsiteX4" fmla="*/ 3585965 w 7177436"/>
                    <a:gd name="connsiteY4" fmla="*/ 4180339 h 6187444"/>
                    <a:gd name="connsiteX5" fmla="*/ 4566363 w 7177436"/>
                    <a:gd name="connsiteY5" fmla="*/ 3386311 h 6187444"/>
                    <a:gd name="connsiteX6" fmla="*/ 4274662 w 7177436"/>
                    <a:gd name="connsiteY6" fmla="*/ 3678012 h 6187444"/>
                    <a:gd name="connsiteX7" fmla="*/ 4566363 w 7177436"/>
                    <a:gd name="connsiteY7" fmla="*/ 3969713 h 6187444"/>
                    <a:gd name="connsiteX8" fmla="*/ 4858064 w 7177436"/>
                    <a:gd name="connsiteY8" fmla="*/ 3678012 h 6187444"/>
                    <a:gd name="connsiteX9" fmla="*/ 4566363 w 7177436"/>
                    <a:gd name="connsiteY9" fmla="*/ 3386311 h 6187444"/>
                    <a:gd name="connsiteX10" fmla="*/ 2611073 w 7177436"/>
                    <a:gd name="connsiteY10" fmla="*/ 3386164 h 6187444"/>
                    <a:gd name="connsiteX11" fmla="*/ 2319225 w 7177436"/>
                    <a:gd name="connsiteY11" fmla="*/ 3678012 h 6187444"/>
                    <a:gd name="connsiteX12" fmla="*/ 2611073 w 7177436"/>
                    <a:gd name="connsiteY12" fmla="*/ 3969860 h 6187444"/>
                    <a:gd name="connsiteX13" fmla="*/ 2902921 w 7177436"/>
                    <a:gd name="connsiteY13" fmla="*/ 3678012 h 6187444"/>
                    <a:gd name="connsiteX14" fmla="*/ 2611073 w 7177436"/>
                    <a:gd name="connsiteY14" fmla="*/ 3386164 h 6187444"/>
                    <a:gd name="connsiteX15" fmla="*/ 2611073 w 7177436"/>
                    <a:gd name="connsiteY15" fmla="*/ 3188400 h 6187444"/>
                    <a:gd name="connsiteX16" fmla="*/ 3100685 w 7177436"/>
                    <a:gd name="connsiteY16" fmla="*/ 3678012 h 6187444"/>
                    <a:gd name="connsiteX17" fmla="*/ 2957281 w 7177436"/>
                    <a:gd name="connsiteY17" fmla="*/ 4024220 h 6187444"/>
                    <a:gd name="connsiteX18" fmla="*/ 2911722 w 7177436"/>
                    <a:gd name="connsiteY18" fmla="*/ 4061809 h 6187444"/>
                    <a:gd name="connsiteX19" fmla="*/ 3002153 w 7177436"/>
                    <a:gd name="connsiteY19" fmla="*/ 4126074 h 6187444"/>
                    <a:gd name="connsiteX20" fmla="*/ 3093376 w 7177436"/>
                    <a:gd name="connsiteY20" fmla="*/ 4231413 h 6187444"/>
                    <a:gd name="connsiteX21" fmla="*/ 3098519 w 7177436"/>
                    <a:gd name="connsiteY21" fmla="*/ 4240889 h 6187444"/>
                    <a:gd name="connsiteX22" fmla="*/ 3103663 w 7177436"/>
                    <a:gd name="connsiteY22" fmla="*/ 4231413 h 6187444"/>
                    <a:gd name="connsiteX23" fmla="*/ 3585965 w 7177436"/>
                    <a:gd name="connsiteY23" fmla="*/ 3974975 h 6187444"/>
                    <a:gd name="connsiteX24" fmla="*/ 4068268 w 7177436"/>
                    <a:gd name="connsiteY24" fmla="*/ 4231413 h 6187444"/>
                    <a:gd name="connsiteX25" fmla="*/ 4076164 w 7177436"/>
                    <a:gd name="connsiteY25" fmla="*/ 4245961 h 6187444"/>
                    <a:gd name="connsiteX26" fmla="*/ 4084061 w 7177436"/>
                    <a:gd name="connsiteY26" fmla="*/ 4231413 h 6187444"/>
                    <a:gd name="connsiteX27" fmla="*/ 4241165 w 7177436"/>
                    <a:gd name="connsiteY27" fmla="*/ 4074309 h 6187444"/>
                    <a:gd name="connsiteX28" fmla="*/ 4265111 w 7177436"/>
                    <a:gd name="connsiteY28" fmla="*/ 4061312 h 6187444"/>
                    <a:gd name="connsiteX29" fmla="*/ 4220155 w 7177436"/>
                    <a:gd name="connsiteY29" fmla="*/ 4024220 h 6187444"/>
                    <a:gd name="connsiteX30" fmla="*/ 4076751 w 7177436"/>
                    <a:gd name="connsiteY30" fmla="*/ 3678012 h 6187444"/>
                    <a:gd name="connsiteX31" fmla="*/ 4566363 w 7177436"/>
                    <a:gd name="connsiteY31" fmla="*/ 3188400 h 6187444"/>
                    <a:gd name="connsiteX32" fmla="*/ 5055975 w 7177436"/>
                    <a:gd name="connsiteY32" fmla="*/ 3678012 h 6187444"/>
                    <a:gd name="connsiteX33" fmla="*/ 4912571 w 7177436"/>
                    <a:gd name="connsiteY33" fmla="*/ 4024220 h 6187444"/>
                    <a:gd name="connsiteX34" fmla="*/ 4867615 w 7177436"/>
                    <a:gd name="connsiteY34" fmla="*/ 4061312 h 6187444"/>
                    <a:gd name="connsiteX35" fmla="*/ 4891562 w 7177436"/>
                    <a:gd name="connsiteY35" fmla="*/ 4074309 h 6187444"/>
                    <a:gd name="connsiteX36" fmla="*/ 5148000 w 7177436"/>
                    <a:gd name="connsiteY36" fmla="*/ 4556612 h 6187444"/>
                    <a:gd name="connsiteX37" fmla="*/ 5146625 w 7177436"/>
                    <a:gd name="connsiteY37" fmla="*/ 4570249 h 6187444"/>
                    <a:gd name="connsiteX38" fmla="*/ 4958600 w 7177436"/>
                    <a:gd name="connsiteY38" fmla="*/ 4570249 h 6187444"/>
                    <a:gd name="connsiteX39" fmla="*/ 4961353 w 7177436"/>
                    <a:gd name="connsiteY39" fmla="*/ 4556612 h 6187444"/>
                    <a:gd name="connsiteX40" fmla="*/ 4645968 w 7177436"/>
                    <a:gd name="connsiteY40" fmla="*/ 4169647 h 6187444"/>
                    <a:gd name="connsiteX41" fmla="*/ 4596132 w 7177436"/>
                    <a:gd name="connsiteY41" fmla="*/ 4164623 h 6187444"/>
                    <a:gd name="connsiteX42" fmla="*/ 4566363 w 7177436"/>
                    <a:gd name="connsiteY42" fmla="*/ 4167624 h 6187444"/>
                    <a:gd name="connsiteX43" fmla="*/ 4536594 w 7177436"/>
                    <a:gd name="connsiteY43" fmla="*/ 4164623 h 6187444"/>
                    <a:gd name="connsiteX44" fmla="*/ 4486759 w 7177436"/>
                    <a:gd name="connsiteY44" fmla="*/ 4169647 h 6187444"/>
                    <a:gd name="connsiteX45" fmla="*/ 4171373 w 7177436"/>
                    <a:gd name="connsiteY45" fmla="*/ 4556612 h 6187444"/>
                    <a:gd name="connsiteX46" fmla="*/ 4174126 w 7177436"/>
                    <a:gd name="connsiteY46" fmla="*/ 4570249 h 6187444"/>
                    <a:gd name="connsiteX47" fmla="*/ 4166742 w 7177436"/>
                    <a:gd name="connsiteY47" fmla="*/ 4570249 h 6187444"/>
                    <a:gd name="connsiteX48" fmla="*/ 4162929 w 7177436"/>
                    <a:gd name="connsiteY48" fmla="*/ 4630691 h 6187444"/>
                    <a:gd name="connsiteX49" fmla="*/ 3911164 w 7177436"/>
                    <a:gd name="connsiteY49" fmla="*/ 5038915 h 6187444"/>
                    <a:gd name="connsiteX50" fmla="*/ 3906556 w 7177436"/>
                    <a:gd name="connsiteY50" fmla="*/ 5041416 h 6187444"/>
                    <a:gd name="connsiteX51" fmla="*/ 3975245 w 7177436"/>
                    <a:gd name="connsiteY51" fmla="*/ 5074305 h 6187444"/>
                    <a:gd name="connsiteX52" fmla="*/ 4352143 w 7177436"/>
                    <a:gd name="connsiteY52" fmla="*/ 5608871 h 6187444"/>
                    <a:gd name="connsiteX53" fmla="*/ 4365798 w 7177436"/>
                    <a:gd name="connsiteY53" fmla="*/ 5747903 h 6187444"/>
                    <a:gd name="connsiteX54" fmla="*/ 4173601 w 7177436"/>
                    <a:gd name="connsiteY54" fmla="*/ 5747903 h 6187444"/>
                    <a:gd name="connsiteX55" fmla="*/ 4163832 w 7177436"/>
                    <a:gd name="connsiteY55" fmla="*/ 5647609 h 6187444"/>
                    <a:gd name="connsiteX56" fmla="*/ 3585966 w 7177436"/>
                    <a:gd name="connsiteY56" fmla="*/ 5160175 h 6187444"/>
                    <a:gd name="connsiteX57" fmla="*/ 3008101 w 7177436"/>
                    <a:gd name="connsiteY57" fmla="*/ 5647609 h 6187444"/>
                    <a:gd name="connsiteX58" fmla="*/ 2998332 w 7177436"/>
                    <a:gd name="connsiteY58" fmla="*/ 5747903 h 6187444"/>
                    <a:gd name="connsiteX59" fmla="*/ 2806135 w 7177436"/>
                    <a:gd name="connsiteY59" fmla="*/ 5747903 h 6187444"/>
                    <a:gd name="connsiteX60" fmla="*/ 2819790 w 7177436"/>
                    <a:gd name="connsiteY60" fmla="*/ 5608871 h 6187444"/>
                    <a:gd name="connsiteX61" fmla="*/ 3196688 w 7177436"/>
                    <a:gd name="connsiteY61" fmla="*/ 5074305 h 6187444"/>
                    <a:gd name="connsiteX62" fmla="*/ 3265375 w 7177436"/>
                    <a:gd name="connsiteY62" fmla="*/ 5041416 h 6187444"/>
                    <a:gd name="connsiteX63" fmla="*/ 3260767 w 7177436"/>
                    <a:gd name="connsiteY63" fmla="*/ 5038915 h 6187444"/>
                    <a:gd name="connsiteX64" fmla="*/ 3022640 w 7177436"/>
                    <a:gd name="connsiteY64" fmla="*/ 4701972 h 6187444"/>
                    <a:gd name="connsiteX65" fmla="*/ 3006046 w 7177436"/>
                    <a:gd name="connsiteY65" fmla="*/ 4570249 h 6187444"/>
                    <a:gd name="connsiteX66" fmla="*/ 3002751 w 7177436"/>
                    <a:gd name="connsiteY66" fmla="*/ 4570249 h 6187444"/>
                    <a:gd name="connsiteX67" fmla="*/ 3004780 w 7177436"/>
                    <a:gd name="connsiteY67" fmla="*/ 4560199 h 6187444"/>
                    <a:gd name="connsiteX68" fmla="*/ 3004328 w 7177436"/>
                    <a:gd name="connsiteY68" fmla="*/ 4556612 h 6187444"/>
                    <a:gd name="connsiteX69" fmla="*/ 3004916 w 7177436"/>
                    <a:gd name="connsiteY69" fmla="*/ 4550779 h 6187444"/>
                    <a:gd name="connsiteX70" fmla="*/ 2997491 w 7177436"/>
                    <a:gd name="connsiteY70" fmla="*/ 4477120 h 6187444"/>
                    <a:gd name="connsiteX71" fmla="*/ 2680894 w 7177436"/>
                    <a:gd name="connsiteY71" fmla="*/ 4168341 h 6187444"/>
                    <a:gd name="connsiteX72" fmla="*/ 2639865 w 7177436"/>
                    <a:gd name="connsiteY72" fmla="*/ 4164721 h 6187444"/>
                    <a:gd name="connsiteX73" fmla="*/ 2611073 w 7177436"/>
                    <a:gd name="connsiteY73" fmla="*/ 4167624 h 6187444"/>
                    <a:gd name="connsiteX74" fmla="*/ 2584076 w 7177436"/>
                    <a:gd name="connsiteY74" fmla="*/ 4164902 h 6187444"/>
                    <a:gd name="connsiteX75" fmla="*/ 2531581 w 7177436"/>
                    <a:gd name="connsiteY75" fmla="*/ 4170194 h 6187444"/>
                    <a:gd name="connsiteX76" fmla="*/ 2216642 w 7177436"/>
                    <a:gd name="connsiteY76" fmla="*/ 4556612 h 6187444"/>
                    <a:gd name="connsiteX77" fmla="*/ 2219396 w 7177436"/>
                    <a:gd name="connsiteY77" fmla="*/ 4570249 h 6187444"/>
                    <a:gd name="connsiteX78" fmla="*/ 2030811 w 7177436"/>
                    <a:gd name="connsiteY78" fmla="*/ 4570249 h 6187444"/>
                    <a:gd name="connsiteX79" fmla="*/ 2029436 w 7177436"/>
                    <a:gd name="connsiteY79" fmla="*/ 4556612 h 6187444"/>
                    <a:gd name="connsiteX80" fmla="*/ 2285874 w 7177436"/>
                    <a:gd name="connsiteY80" fmla="*/ 4074309 h 6187444"/>
                    <a:gd name="connsiteX81" fmla="*/ 2309821 w 7177436"/>
                    <a:gd name="connsiteY81" fmla="*/ 4061312 h 6187444"/>
                    <a:gd name="connsiteX82" fmla="*/ 2264865 w 7177436"/>
                    <a:gd name="connsiteY82" fmla="*/ 4024220 h 6187444"/>
                    <a:gd name="connsiteX83" fmla="*/ 2121461 w 7177436"/>
                    <a:gd name="connsiteY83" fmla="*/ 3678012 h 6187444"/>
                    <a:gd name="connsiteX84" fmla="*/ 2611073 w 7177436"/>
                    <a:gd name="connsiteY84" fmla="*/ 3188400 h 6187444"/>
                    <a:gd name="connsiteX85" fmla="*/ 3588718 w 7177436"/>
                    <a:gd name="connsiteY85" fmla="*/ 267928 h 6187444"/>
                    <a:gd name="connsiteX86" fmla="*/ 234386 w 7177436"/>
                    <a:gd name="connsiteY86" fmla="*/ 6051259 h 6187444"/>
                    <a:gd name="connsiteX87" fmla="*/ 6943050 w 7177436"/>
                    <a:gd name="connsiteY87" fmla="*/ 6051259 h 6187444"/>
                    <a:gd name="connsiteX88" fmla="*/ 3588718 w 7177436"/>
                    <a:gd name="connsiteY88" fmla="*/ 0 h 6187444"/>
                    <a:gd name="connsiteX89" fmla="*/ 7177436 w 7177436"/>
                    <a:gd name="connsiteY89" fmla="*/ 6187444 h 6187444"/>
                    <a:gd name="connsiteX90" fmla="*/ 0 w 7177436"/>
                    <a:gd name="connsiteY90" fmla="*/ 6187444 h 6187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</a:cxnLst>
                  <a:rect l="l" t="t" r="r" b="b"/>
                  <a:pathLst>
                    <a:path w="7177436" h="6187444">
                      <a:moveTo>
                        <a:pt x="3585965" y="4180339"/>
                      </a:moveTo>
                      <a:cubicBezTo>
                        <a:pt x="3378155" y="4180339"/>
                        <a:pt x="3209692" y="4348802"/>
                        <a:pt x="3209692" y="4556612"/>
                      </a:cubicBezTo>
                      <a:cubicBezTo>
                        <a:pt x="3209692" y="4764422"/>
                        <a:pt x="3378155" y="4932885"/>
                        <a:pt x="3585965" y="4932885"/>
                      </a:cubicBezTo>
                      <a:cubicBezTo>
                        <a:pt x="3793775" y="4932885"/>
                        <a:pt x="3962238" y="4764422"/>
                        <a:pt x="3962238" y="4556612"/>
                      </a:cubicBezTo>
                      <a:cubicBezTo>
                        <a:pt x="3962238" y="4348802"/>
                        <a:pt x="3793775" y="4180339"/>
                        <a:pt x="3585965" y="4180339"/>
                      </a:cubicBezTo>
                      <a:close/>
                      <a:moveTo>
                        <a:pt x="4566363" y="3386311"/>
                      </a:moveTo>
                      <a:cubicBezTo>
                        <a:pt x="4405261" y="3386311"/>
                        <a:pt x="4274662" y="3516910"/>
                        <a:pt x="4274662" y="3678012"/>
                      </a:cubicBezTo>
                      <a:cubicBezTo>
                        <a:pt x="4274662" y="3839114"/>
                        <a:pt x="4405261" y="3969713"/>
                        <a:pt x="4566363" y="3969713"/>
                      </a:cubicBezTo>
                      <a:cubicBezTo>
                        <a:pt x="4727465" y="3969713"/>
                        <a:pt x="4858064" y="3839114"/>
                        <a:pt x="4858064" y="3678012"/>
                      </a:cubicBezTo>
                      <a:cubicBezTo>
                        <a:pt x="4858064" y="3516910"/>
                        <a:pt x="4727465" y="3386311"/>
                        <a:pt x="4566363" y="3386311"/>
                      </a:cubicBezTo>
                      <a:close/>
                      <a:moveTo>
                        <a:pt x="2611073" y="3386164"/>
                      </a:moveTo>
                      <a:cubicBezTo>
                        <a:pt x="2449890" y="3386164"/>
                        <a:pt x="2319225" y="3516829"/>
                        <a:pt x="2319225" y="3678012"/>
                      </a:cubicBezTo>
                      <a:cubicBezTo>
                        <a:pt x="2319225" y="3839195"/>
                        <a:pt x="2449890" y="3969860"/>
                        <a:pt x="2611073" y="3969860"/>
                      </a:cubicBezTo>
                      <a:cubicBezTo>
                        <a:pt x="2772256" y="3969860"/>
                        <a:pt x="2902921" y="3839195"/>
                        <a:pt x="2902921" y="3678012"/>
                      </a:cubicBezTo>
                      <a:cubicBezTo>
                        <a:pt x="2902921" y="3516829"/>
                        <a:pt x="2772256" y="3386164"/>
                        <a:pt x="2611073" y="3386164"/>
                      </a:cubicBezTo>
                      <a:close/>
                      <a:moveTo>
                        <a:pt x="2611073" y="3188400"/>
                      </a:moveTo>
                      <a:cubicBezTo>
                        <a:pt x="2881478" y="3188400"/>
                        <a:pt x="3100685" y="3407607"/>
                        <a:pt x="3100685" y="3678012"/>
                      </a:cubicBezTo>
                      <a:cubicBezTo>
                        <a:pt x="3100685" y="3813214"/>
                        <a:pt x="3045884" y="3935617"/>
                        <a:pt x="2957281" y="4024220"/>
                      </a:cubicBezTo>
                      <a:lnTo>
                        <a:pt x="2911722" y="4061809"/>
                      </a:lnTo>
                      <a:lnTo>
                        <a:pt x="3002153" y="4126074"/>
                      </a:lnTo>
                      <a:cubicBezTo>
                        <a:pt x="3036583" y="4157367"/>
                        <a:pt x="3067245" y="4192734"/>
                        <a:pt x="3093376" y="4231413"/>
                      </a:cubicBezTo>
                      <a:lnTo>
                        <a:pt x="3098519" y="4240889"/>
                      </a:lnTo>
                      <a:lnTo>
                        <a:pt x="3103663" y="4231413"/>
                      </a:lnTo>
                      <a:cubicBezTo>
                        <a:pt x="3208187" y="4076697"/>
                        <a:pt x="3385197" y="3974975"/>
                        <a:pt x="3585965" y="3974975"/>
                      </a:cubicBezTo>
                      <a:cubicBezTo>
                        <a:pt x="3786733" y="3974975"/>
                        <a:pt x="3963743" y="4076697"/>
                        <a:pt x="4068268" y="4231413"/>
                      </a:cubicBezTo>
                      <a:lnTo>
                        <a:pt x="4076164" y="4245961"/>
                      </a:lnTo>
                      <a:lnTo>
                        <a:pt x="4084061" y="4231413"/>
                      </a:lnTo>
                      <a:cubicBezTo>
                        <a:pt x="4125871" y="4169527"/>
                        <a:pt x="4179278" y="4116119"/>
                        <a:pt x="4241165" y="4074309"/>
                      </a:cubicBezTo>
                      <a:lnTo>
                        <a:pt x="4265111" y="4061312"/>
                      </a:lnTo>
                      <a:lnTo>
                        <a:pt x="4220155" y="4024220"/>
                      </a:lnTo>
                      <a:cubicBezTo>
                        <a:pt x="4131553" y="3935617"/>
                        <a:pt x="4076751" y="3813214"/>
                        <a:pt x="4076751" y="3678012"/>
                      </a:cubicBezTo>
                      <a:cubicBezTo>
                        <a:pt x="4076751" y="3407607"/>
                        <a:pt x="4295958" y="3188400"/>
                        <a:pt x="4566363" y="3188400"/>
                      </a:cubicBezTo>
                      <a:cubicBezTo>
                        <a:pt x="4836768" y="3188400"/>
                        <a:pt x="5055975" y="3407607"/>
                        <a:pt x="5055975" y="3678012"/>
                      </a:cubicBezTo>
                      <a:cubicBezTo>
                        <a:pt x="5055975" y="3813214"/>
                        <a:pt x="5001173" y="3935617"/>
                        <a:pt x="4912571" y="4024220"/>
                      </a:cubicBezTo>
                      <a:lnTo>
                        <a:pt x="4867615" y="4061312"/>
                      </a:lnTo>
                      <a:lnTo>
                        <a:pt x="4891562" y="4074309"/>
                      </a:lnTo>
                      <a:cubicBezTo>
                        <a:pt x="5046278" y="4178834"/>
                        <a:pt x="5148000" y="4355844"/>
                        <a:pt x="5148000" y="4556612"/>
                      </a:cubicBezTo>
                      <a:lnTo>
                        <a:pt x="5146625" y="4570249"/>
                      </a:lnTo>
                      <a:lnTo>
                        <a:pt x="4958600" y="4570249"/>
                      </a:lnTo>
                      <a:lnTo>
                        <a:pt x="4961353" y="4556612"/>
                      </a:lnTo>
                      <a:cubicBezTo>
                        <a:pt x="4961353" y="4365733"/>
                        <a:pt x="4825958" y="4206478"/>
                        <a:pt x="4645968" y="4169647"/>
                      </a:cubicBezTo>
                      <a:lnTo>
                        <a:pt x="4596132" y="4164623"/>
                      </a:lnTo>
                      <a:lnTo>
                        <a:pt x="4566363" y="4167624"/>
                      </a:lnTo>
                      <a:lnTo>
                        <a:pt x="4536594" y="4164623"/>
                      </a:lnTo>
                      <a:lnTo>
                        <a:pt x="4486759" y="4169647"/>
                      </a:lnTo>
                      <a:cubicBezTo>
                        <a:pt x="4306769" y="4206478"/>
                        <a:pt x="4171373" y="4365733"/>
                        <a:pt x="4171373" y="4556612"/>
                      </a:cubicBezTo>
                      <a:lnTo>
                        <a:pt x="4174126" y="4570249"/>
                      </a:lnTo>
                      <a:lnTo>
                        <a:pt x="4166742" y="4570249"/>
                      </a:lnTo>
                      <a:lnTo>
                        <a:pt x="4162929" y="4630691"/>
                      </a:lnTo>
                      <a:cubicBezTo>
                        <a:pt x="4141344" y="4800500"/>
                        <a:pt x="4046541" y="4947455"/>
                        <a:pt x="3911164" y="5038915"/>
                      </a:cubicBezTo>
                      <a:lnTo>
                        <a:pt x="3906556" y="5041416"/>
                      </a:lnTo>
                      <a:lnTo>
                        <a:pt x="3975245" y="5074305"/>
                      </a:lnTo>
                      <a:cubicBezTo>
                        <a:pt x="4166302" y="5187061"/>
                        <a:pt x="4306565" y="5380266"/>
                        <a:pt x="4352143" y="5608871"/>
                      </a:cubicBezTo>
                      <a:lnTo>
                        <a:pt x="4365798" y="5747903"/>
                      </a:lnTo>
                      <a:lnTo>
                        <a:pt x="4173601" y="5747903"/>
                      </a:lnTo>
                      <a:lnTo>
                        <a:pt x="4163832" y="5647609"/>
                      </a:lnTo>
                      <a:cubicBezTo>
                        <a:pt x="4108830" y="5369431"/>
                        <a:pt x="3871011" y="5160175"/>
                        <a:pt x="3585966" y="5160175"/>
                      </a:cubicBezTo>
                      <a:cubicBezTo>
                        <a:pt x="3300922" y="5160175"/>
                        <a:pt x="3063102" y="5369431"/>
                        <a:pt x="3008101" y="5647609"/>
                      </a:cubicBezTo>
                      <a:lnTo>
                        <a:pt x="2998332" y="5747903"/>
                      </a:lnTo>
                      <a:lnTo>
                        <a:pt x="2806135" y="5747903"/>
                      </a:lnTo>
                      <a:lnTo>
                        <a:pt x="2819790" y="5608871"/>
                      </a:lnTo>
                      <a:cubicBezTo>
                        <a:pt x="2865368" y="5380266"/>
                        <a:pt x="3005632" y="5187061"/>
                        <a:pt x="3196688" y="5074305"/>
                      </a:cubicBezTo>
                      <a:lnTo>
                        <a:pt x="3265375" y="5041416"/>
                      </a:lnTo>
                      <a:lnTo>
                        <a:pt x="3260767" y="5038915"/>
                      </a:lnTo>
                      <a:cubicBezTo>
                        <a:pt x="3144729" y="4960521"/>
                        <a:pt x="3058501" y="4841354"/>
                        <a:pt x="3022640" y="4701972"/>
                      </a:cubicBezTo>
                      <a:lnTo>
                        <a:pt x="3006046" y="4570249"/>
                      </a:lnTo>
                      <a:lnTo>
                        <a:pt x="3002751" y="4570249"/>
                      </a:lnTo>
                      <a:lnTo>
                        <a:pt x="3004780" y="4560199"/>
                      </a:lnTo>
                      <a:lnTo>
                        <a:pt x="3004328" y="4556612"/>
                      </a:lnTo>
                      <a:lnTo>
                        <a:pt x="3004916" y="4550779"/>
                      </a:lnTo>
                      <a:lnTo>
                        <a:pt x="2997491" y="4477120"/>
                      </a:lnTo>
                      <a:cubicBezTo>
                        <a:pt x="2965309" y="4319852"/>
                        <a:pt x="2839529" y="4196678"/>
                        <a:pt x="2680894" y="4168341"/>
                      </a:cubicBezTo>
                      <a:lnTo>
                        <a:pt x="2639865" y="4164721"/>
                      </a:lnTo>
                      <a:lnTo>
                        <a:pt x="2611073" y="4167624"/>
                      </a:lnTo>
                      <a:lnTo>
                        <a:pt x="2584076" y="4164902"/>
                      </a:lnTo>
                      <a:lnTo>
                        <a:pt x="2531581" y="4170194"/>
                      </a:lnTo>
                      <a:cubicBezTo>
                        <a:pt x="2351846" y="4206973"/>
                        <a:pt x="2216642" y="4366004"/>
                        <a:pt x="2216642" y="4556612"/>
                      </a:cubicBezTo>
                      <a:lnTo>
                        <a:pt x="2219396" y="4570249"/>
                      </a:lnTo>
                      <a:lnTo>
                        <a:pt x="2030811" y="4570249"/>
                      </a:lnTo>
                      <a:lnTo>
                        <a:pt x="2029436" y="4556612"/>
                      </a:lnTo>
                      <a:cubicBezTo>
                        <a:pt x="2029436" y="4355844"/>
                        <a:pt x="2131158" y="4178834"/>
                        <a:pt x="2285874" y="4074309"/>
                      </a:cubicBezTo>
                      <a:lnTo>
                        <a:pt x="2309821" y="4061312"/>
                      </a:lnTo>
                      <a:lnTo>
                        <a:pt x="2264865" y="4024220"/>
                      </a:lnTo>
                      <a:cubicBezTo>
                        <a:pt x="2176263" y="3935617"/>
                        <a:pt x="2121461" y="3813214"/>
                        <a:pt x="2121461" y="3678012"/>
                      </a:cubicBezTo>
                      <a:cubicBezTo>
                        <a:pt x="2121461" y="3407607"/>
                        <a:pt x="2340668" y="3188400"/>
                        <a:pt x="2611073" y="3188400"/>
                      </a:cubicBezTo>
                      <a:close/>
                      <a:moveTo>
                        <a:pt x="3588718" y="267928"/>
                      </a:moveTo>
                      <a:lnTo>
                        <a:pt x="234386" y="6051259"/>
                      </a:lnTo>
                      <a:lnTo>
                        <a:pt x="6943050" y="6051259"/>
                      </a:lnTo>
                      <a:close/>
                      <a:moveTo>
                        <a:pt x="3588718" y="0"/>
                      </a:moveTo>
                      <a:lnTo>
                        <a:pt x="7177436" y="6187444"/>
                      </a:lnTo>
                      <a:lnTo>
                        <a:pt x="0" y="6187444"/>
                      </a:lnTo>
                      <a:close/>
                    </a:path>
                  </a:pathLst>
                </a:custGeom>
                <a:solidFill>
                  <a:srgbClr val="757575"/>
                </a:solidFill>
                <a:ln w="1524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139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3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4E563850-0393-452B-86A6-A21946975B8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50504" y="2028276"/>
                  <a:ext cx="606954" cy="678790"/>
                </a:xfrm>
                <a:custGeom>
                  <a:avLst/>
                  <a:gdLst>
                    <a:gd name="connsiteX0" fmla="*/ 785941 w 1571882"/>
                    <a:gd name="connsiteY0" fmla="*/ 159127 h 1757927"/>
                    <a:gd name="connsiteX1" fmla="*/ 388173 w 1571882"/>
                    <a:gd name="connsiteY1" fmla="*/ 556895 h 1757927"/>
                    <a:gd name="connsiteX2" fmla="*/ 785941 w 1571882"/>
                    <a:gd name="connsiteY2" fmla="*/ 954663 h 1757927"/>
                    <a:gd name="connsiteX3" fmla="*/ 1183709 w 1571882"/>
                    <a:gd name="connsiteY3" fmla="*/ 556895 h 1757927"/>
                    <a:gd name="connsiteX4" fmla="*/ 785941 w 1571882"/>
                    <a:gd name="connsiteY4" fmla="*/ 159127 h 1757927"/>
                    <a:gd name="connsiteX5" fmla="*/ 785941 w 1571882"/>
                    <a:gd name="connsiteY5" fmla="*/ 0 h 1757927"/>
                    <a:gd name="connsiteX6" fmla="*/ 1342836 w 1571882"/>
                    <a:gd name="connsiteY6" fmla="*/ 556895 h 1757927"/>
                    <a:gd name="connsiteX7" fmla="*/ 1097306 w 1571882"/>
                    <a:gd name="connsiteY7" fmla="*/ 1018681 h 1757927"/>
                    <a:gd name="connsiteX8" fmla="*/ 1094968 w 1571882"/>
                    <a:gd name="connsiteY8" fmla="*/ 1019951 h 1757927"/>
                    <a:gd name="connsiteX9" fmla="*/ 1225368 w 1571882"/>
                    <a:gd name="connsiteY9" fmla="*/ 1090729 h 1757927"/>
                    <a:gd name="connsiteX10" fmla="*/ 1571882 w 1571882"/>
                    <a:gd name="connsiteY10" fmla="*/ 1742444 h 1757927"/>
                    <a:gd name="connsiteX11" fmla="*/ 1570321 w 1571882"/>
                    <a:gd name="connsiteY11" fmla="*/ 1757927 h 1757927"/>
                    <a:gd name="connsiteX12" fmla="*/ 1414642 w 1571882"/>
                    <a:gd name="connsiteY12" fmla="*/ 1757927 h 1757927"/>
                    <a:gd name="connsiteX13" fmla="*/ 1416203 w 1571882"/>
                    <a:gd name="connsiteY13" fmla="*/ 1742444 h 1757927"/>
                    <a:gd name="connsiteX14" fmla="*/ 912961 w 1571882"/>
                    <a:gd name="connsiteY14" fmla="*/ 1124987 h 1757927"/>
                    <a:gd name="connsiteX15" fmla="*/ 793917 w 1571882"/>
                    <a:gd name="connsiteY15" fmla="*/ 1112986 h 1757927"/>
                    <a:gd name="connsiteX16" fmla="*/ 785941 w 1571882"/>
                    <a:gd name="connsiteY16" fmla="*/ 1113790 h 1757927"/>
                    <a:gd name="connsiteX17" fmla="*/ 777966 w 1571882"/>
                    <a:gd name="connsiteY17" fmla="*/ 1112986 h 1757927"/>
                    <a:gd name="connsiteX18" fmla="*/ 658921 w 1571882"/>
                    <a:gd name="connsiteY18" fmla="*/ 1124987 h 1757927"/>
                    <a:gd name="connsiteX19" fmla="*/ 155679 w 1571882"/>
                    <a:gd name="connsiteY19" fmla="*/ 1742444 h 1757927"/>
                    <a:gd name="connsiteX20" fmla="*/ 157240 w 1571882"/>
                    <a:gd name="connsiteY20" fmla="*/ 1757927 h 1757927"/>
                    <a:gd name="connsiteX21" fmla="*/ 1561 w 1571882"/>
                    <a:gd name="connsiteY21" fmla="*/ 1757927 h 1757927"/>
                    <a:gd name="connsiteX22" fmla="*/ 0 w 1571882"/>
                    <a:gd name="connsiteY22" fmla="*/ 1742444 h 1757927"/>
                    <a:gd name="connsiteX23" fmla="*/ 346514 w 1571882"/>
                    <a:gd name="connsiteY23" fmla="*/ 1090729 h 1757927"/>
                    <a:gd name="connsiteX24" fmla="*/ 476914 w 1571882"/>
                    <a:gd name="connsiteY24" fmla="*/ 1019951 h 1757927"/>
                    <a:gd name="connsiteX25" fmla="*/ 474576 w 1571882"/>
                    <a:gd name="connsiteY25" fmla="*/ 1018681 h 1757927"/>
                    <a:gd name="connsiteX26" fmla="*/ 229046 w 1571882"/>
                    <a:gd name="connsiteY26" fmla="*/ 556895 h 1757927"/>
                    <a:gd name="connsiteX27" fmla="*/ 785941 w 1571882"/>
                    <a:gd name="connsiteY27" fmla="*/ 0 h 175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571882" h="1757927">
                      <a:moveTo>
                        <a:pt x="785941" y="159127"/>
                      </a:moveTo>
                      <a:cubicBezTo>
                        <a:pt x="566260" y="159127"/>
                        <a:pt x="388173" y="337214"/>
                        <a:pt x="388173" y="556895"/>
                      </a:cubicBezTo>
                      <a:cubicBezTo>
                        <a:pt x="388173" y="776576"/>
                        <a:pt x="566260" y="954663"/>
                        <a:pt x="785941" y="954663"/>
                      </a:cubicBezTo>
                      <a:cubicBezTo>
                        <a:pt x="1005622" y="954663"/>
                        <a:pt x="1183709" y="776576"/>
                        <a:pt x="1183709" y="556895"/>
                      </a:cubicBezTo>
                      <a:cubicBezTo>
                        <a:pt x="1183709" y="337214"/>
                        <a:pt x="1005622" y="159127"/>
                        <a:pt x="785941" y="159127"/>
                      </a:cubicBezTo>
                      <a:close/>
                      <a:moveTo>
                        <a:pt x="785941" y="0"/>
                      </a:moveTo>
                      <a:cubicBezTo>
                        <a:pt x="1093506" y="0"/>
                        <a:pt x="1342836" y="249330"/>
                        <a:pt x="1342836" y="556895"/>
                      </a:cubicBezTo>
                      <a:cubicBezTo>
                        <a:pt x="1342836" y="749123"/>
                        <a:pt x="1245442" y="918603"/>
                        <a:pt x="1097306" y="1018681"/>
                      </a:cubicBezTo>
                      <a:lnTo>
                        <a:pt x="1094968" y="1019951"/>
                      </a:lnTo>
                      <a:lnTo>
                        <a:pt x="1225368" y="1090729"/>
                      </a:lnTo>
                      <a:cubicBezTo>
                        <a:pt x="1434430" y="1231969"/>
                        <a:pt x="1571882" y="1471155"/>
                        <a:pt x="1571882" y="1742444"/>
                      </a:cubicBezTo>
                      <a:lnTo>
                        <a:pt x="1570321" y="1757927"/>
                      </a:lnTo>
                      <a:lnTo>
                        <a:pt x="1414642" y="1757927"/>
                      </a:lnTo>
                      <a:lnTo>
                        <a:pt x="1416203" y="1742444"/>
                      </a:lnTo>
                      <a:cubicBezTo>
                        <a:pt x="1416203" y="1437871"/>
                        <a:pt x="1200160" y="1183756"/>
                        <a:pt x="912961" y="1124987"/>
                      </a:cubicBezTo>
                      <a:lnTo>
                        <a:pt x="793917" y="1112986"/>
                      </a:lnTo>
                      <a:lnTo>
                        <a:pt x="785941" y="1113790"/>
                      </a:lnTo>
                      <a:lnTo>
                        <a:pt x="777966" y="1112986"/>
                      </a:lnTo>
                      <a:lnTo>
                        <a:pt x="658921" y="1124987"/>
                      </a:lnTo>
                      <a:cubicBezTo>
                        <a:pt x="371722" y="1183756"/>
                        <a:pt x="155679" y="1437871"/>
                        <a:pt x="155679" y="1742444"/>
                      </a:cubicBezTo>
                      <a:lnTo>
                        <a:pt x="157240" y="1757927"/>
                      </a:lnTo>
                      <a:lnTo>
                        <a:pt x="1561" y="1757927"/>
                      </a:lnTo>
                      <a:lnTo>
                        <a:pt x="0" y="1742444"/>
                      </a:lnTo>
                      <a:cubicBezTo>
                        <a:pt x="0" y="1471155"/>
                        <a:pt x="137452" y="1231969"/>
                        <a:pt x="346514" y="1090729"/>
                      </a:cubicBezTo>
                      <a:lnTo>
                        <a:pt x="476914" y="1019951"/>
                      </a:lnTo>
                      <a:lnTo>
                        <a:pt x="474576" y="1018681"/>
                      </a:lnTo>
                      <a:cubicBezTo>
                        <a:pt x="326441" y="918603"/>
                        <a:pt x="229046" y="749123"/>
                        <a:pt x="229046" y="556895"/>
                      </a:cubicBezTo>
                      <a:cubicBezTo>
                        <a:pt x="229046" y="249330"/>
                        <a:pt x="478376" y="0"/>
                        <a:pt x="785941" y="0"/>
                      </a:cubicBezTo>
                      <a:close/>
                    </a:path>
                  </a:pathLst>
                </a:custGeom>
                <a:solidFill>
                  <a:srgbClr val="EAEAEA">
                    <a:lumMod val="50000"/>
                  </a:srgbClr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33616" rIns="0" bIns="33616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72139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solidFill>
                      <a:sysClr val="windowText" lastClr="000000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6FE31487-2951-4BB9-A815-D47B499D416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931539" y="980261"/>
                <a:ext cx="469781" cy="469781"/>
                <a:chOff x="4611866" y="1684871"/>
                <a:chExt cx="914400" cy="914400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13FCB595-ABF8-4589-BA01-A8A73F976AF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611866" y="1684871"/>
                  <a:ext cx="914400" cy="9144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7799A6F1-A74D-42C0-AD36-74C3949905A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883530" y="1836335"/>
                  <a:ext cx="355944" cy="611472"/>
                  <a:chOff x="9002225" y="4856834"/>
                  <a:chExt cx="250199" cy="429814"/>
                </a:xfrm>
              </p:grpSpPr>
              <p:grpSp>
                <p:nvGrpSpPr>
                  <p:cNvPr id="181" name="Group 180">
                    <a:extLst>
                      <a:ext uri="{FF2B5EF4-FFF2-40B4-BE49-F238E27FC236}">
                        <a16:creationId xmlns:a16="http://schemas.microsoft.com/office/drawing/2014/main" id="{31C35869-70D1-41F1-AD87-92F90D840FA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9002225" y="4856834"/>
                    <a:ext cx="250199" cy="429814"/>
                    <a:chOff x="7170738" y="7689850"/>
                    <a:chExt cx="692150" cy="1189038"/>
                  </a:xfrm>
                </p:grpSpPr>
                <p:sp>
                  <p:nvSpPr>
                    <p:cNvPr id="183" name="Freeform 10">
                      <a:extLst>
                        <a:ext uri="{FF2B5EF4-FFF2-40B4-BE49-F238E27FC236}">
                          <a16:creationId xmlns:a16="http://schemas.microsoft.com/office/drawing/2014/main" id="{69875826-752F-44CD-8A02-771EA8B68E5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170738" y="7689850"/>
                      <a:ext cx="692150" cy="1189038"/>
                    </a:xfrm>
                    <a:custGeom>
                      <a:avLst/>
                      <a:gdLst>
                        <a:gd name="T0" fmla="*/ 172 w 184"/>
                        <a:gd name="T1" fmla="*/ 0 h 314"/>
                        <a:gd name="T2" fmla="*/ 12 w 184"/>
                        <a:gd name="T3" fmla="*/ 0 h 314"/>
                        <a:gd name="T4" fmla="*/ 0 w 184"/>
                        <a:gd name="T5" fmla="*/ 12 h 314"/>
                        <a:gd name="T6" fmla="*/ 0 w 184"/>
                        <a:gd name="T7" fmla="*/ 302 h 314"/>
                        <a:gd name="T8" fmla="*/ 12 w 184"/>
                        <a:gd name="T9" fmla="*/ 314 h 314"/>
                        <a:gd name="T10" fmla="*/ 172 w 184"/>
                        <a:gd name="T11" fmla="*/ 314 h 314"/>
                        <a:gd name="T12" fmla="*/ 184 w 184"/>
                        <a:gd name="T13" fmla="*/ 302 h 314"/>
                        <a:gd name="T14" fmla="*/ 184 w 184"/>
                        <a:gd name="T15" fmla="*/ 12 h 314"/>
                        <a:gd name="T16" fmla="*/ 172 w 184"/>
                        <a:gd name="T17" fmla="*/ 0 h 3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4" h="314">
                          <a:moveTo>
                            <a:pt x="172" y="0"/>
                          </a:moveTo>
                          <a:cubicBezTo>
                            <a:pt x="12" y="0"/>
                            <a:pt x="12" y="0"/>
                            <a:pt x="12" y="0"/>
                          </a:cubicBezTo>
                          <a:cubicBezTo>
                            <a:pt x="6" y="0"/>
                            <a:pt x="0" y="5"/>
                            <a:pt x="0" y="12"/>
                          </a:cubicBezTo>
                          <a:cubicBezTo>
                            <a:pt x="0" y="302"/>
                            <a:pt x="0" y="302"/>
                            <a:pt x="0" y="302"/>
                          </a:cubicBezTo>
                          <a:cubicBezTo>
                            <a:pt x="0" y="308"/>
                            <a:pt x="6" y="314"/>
                            <a:pt x="12" y="314"/>
                          </a:cubicBezTo>
                          <a:cubicBezTo>
                            <a:pt x="172" y="314"/>
                            <a:pt x="172" y="314"/>
                            <a:pt x="172" y="314"/>
                          </a:cubicBezTo>
                          <a:cubicBezTo>
                            <a:pt x="178" y="314"/>
                            <a:pt x="184" y="308"/>
                            <a:pt x="184" y="302"/>
                          </a:cubicBezTo>
                          <a:cubicBezTo>
                            <a:pt x="184" y="12"/>
                            <a:pt x="184" y="12"/>
                            <a:pt x="184" y="12"/>
                          </a:cubicBezTo>
                          <a:cubicBezTo>
                            <a:pt x="184" y="5"/>
                            <a:pt x="178" y="0"/>
                            <a:pt x="172" y="0"/>
                          </a:cubicBezTo>
                        </a:path>
                      </a:pathLst>
                    </a:custGeom>
                    <a:solidFill>
                      <a:srgbClr val="35353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4" name="Rectangle 11">
                      <a:extLst>
                        <a:ext uri="{FF2B5EF4-FFF2-40B4-BE49-F238E27FC236}">
                          <a16:creationId xmlns:a16="http://schemas.microsoft.com/office/drawing/2014/main" id="{7FF0F394-D0BF-447D-817E-B8B8C1DC962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39000" y="7758113"/>
                      <a:ext cx="555625" cy="93503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5" name="Rectangle 12">
                      <a:extLst>
                        <a:ext uri="{FF2B5EF4-FFF2-40B4-BE49-F238E27FC236}">
                          <a16:creationId xmlns:a16="http://schemas.microsoft.com/office/drawing/2014/main" id="{A8100984-08C7-4D3A-BAC0-D702FC8A6C4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39000" y="7758113"/>
                      <a:ext cx="555625" cy="9350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6" name="Freeform 13">
                      <a:extLst>
                        <a:ext uri="{FF2B5EF4-FFF2-40B4-BE49-F238E27FC236}">
                          <a16:creationId xmlns:a16="http://schemas.microsoft.com/office/drawing/2014/main" id="{89888F64-383A-4431-A8F1-2419E7D4F2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412038" y="8750300"/>
                      <a:ext cx="209550" cy="26988"/>
                    </a:xfrm>
                    <a:custGeom>
                      <a:avLst/>
                      <a:gdLst>
                        <a:gd name="T0" fmla="*/ 56 w 56"/>
                        <a:gd name="T1" fmla="*/ 3 h 7"/>
                        <a:gd name="T2" fmla="*/ 52 w 56"/>
                        <a:gd name="T3" fmla="*/ 7 h 7"/>
                        <a:gd name="T4" fmla="*/ 4 w 56"/>
                        <a:gd name="T5" fmla="*/ 7 h 7"/>
                        <a:gd name="T6" fmla="*/ 0 w 56"/>
                        <a:gd name="T7" fmla="*/ 3 h 7"/>
                        <a:gd name="T8" fmla="*/ 4 w 56"/>
                        <a:gd name="T9" fmla="*/ 0 h 7"/>
                        <a:gd name="T10" fmla="*/ 52 w 56"/>
                        <a:gd name="T11" fmla="*/ 0 h 7"/>
                        <a:gd name="T12" fmla="*/ 56 w 56"/>
                        <a:gd name="T13" fmla="*/ 3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7">
                          <a:moveTo>
                            <a:pt x="56" y="3"/>
                          </a:moveTo>
                          <a:cubicBezTo>
                            <a:pt x="56" y="5"/>
                            <a:pt x="54" y="7"/>
                            <a:pt x="52" y="7"/>
                          </a:cubicBezTo>
                          <a:cubicBezTo>
                            <a:pt x="4" y="7"/>
                            <a:pt x="4" y="7"/>
                            <a:pt x="4" y="7"/>
                          </a:cubicBezTo>
                          <a:cubicBezTo>
                            <a:pt x="2" y="7"/>
                            <a:pt x="0" y="5"/>
                            <a:pt x="0" y="3"/>
                          </a:cubicBezTo>
                          <a:cubicBezTo>
                            <a:pt x="0" y="1"/>
                            <a:pt x="2" y="0"/>
                            <a:pt x="4" y="0"/>
                          </a:cubicBezTo>
                          <a:cubicBezTo>
                            <a:pt x="52" y="0"/>
                            <a:pt x="52" y="0"/>
                            <a:pt x="52" y="0"/>
                          </a:cubicBezTo>
                          <a:cubicBezTo>
                            <a:pt x="54" y="0"/>
                            <a:pt x="56" y="1"/>
                            <a:pt x="56" y="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7" name="Rectangle 14">
                      <a:extLst>
                        <a:ext uri="{FF2B5EF4-FFF2-40B4-BE49-F238E27FC236}">
                          <a16:creationId xmlns:a16="http://schemas.microsoft.com/office/drawing/2014/main" id="{5EE0F54F-85A0-4445-A83F-9F257F7BB3B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239000" y="8693150"/>
                      <a:ext cx="184150" cy="1588"/>
                    </a:xfrm>
                    <a:prstGeom prst="rect">
                      <a:avLst/>
                    </a:prstGeom>
                    <a:solidFill>
                      <a:srgbClr val="5C476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8" name="Freeform 15">
                      <a:extLst>
                        <a:ext uri="{FF2B5EF4-FFF2-40B4-BE49-F238E27FC236}">
                          <a16:creationId xmlns:a16="http://schemas.microsoft.com/office/drawing/2014/main" id="{535E017D-F9BC-4ADA-8487-6D24F80E01E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39000" y="8693150"/>
                      <a:ext cx="184150" cy="0"/>
                    </a:xfrm>
                    <a:custGeom>
                      <a:avLst/>
                      <a:gdLst>
                        <a:gd name="T0" fmla="*/ 116 w 116"/>
                        <a:gd name="T1" fmla="*/ 0 w 116"/>
                        <a:gd name="T2" fmla="*/ 0 w 116"/>
                        <a:gd name="T3" fmla="*/ 116 w 116"/>
                      </a:gdLst>
                      <a:ahLst/>
                      <a:cxnLst>
                        <a:cxn ang="0">
                          <a:pos x="T0" y="0"/>
                        </a:cxn>
                        <a:cxn ang="0">
                          <a:pos x="T1" y="0"/>
                        </a:cxn>
                        <a:cxn ang="0">
                          <a:pos x="T2" y="0"/>
                        </a:cxn>
                        <a:cxn ang="0">
                          <a:pos x="T3" y="0"/>
                        </a:cxn>
                      </a:cxnLst>
                      <a:rect l="0" t="0" r="r" b="b"/>
                      <a:pathLst>
                        <a:path w="116">
                          <a:moveTo>
                            <a:pt x="116" y="0"/>
                          </a:move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11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89" name="Freeform 17">
                      <a:extLst>
                        <a:ext uri="{FF2B5EF4-FFF2-40B4-BE49-F238E27FC236}">
                          <a16:creationId xmlns:a16="http://schemas.microsoft.com/office/drawing/2014/main" id="{364DC98B-6C29-41B7-90AC-3418EE59C3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239000" y="7758113"/>
                      <a:ext cx="327025" cy="935038"/>
                    </a:xfrm>
                    <a:custGeom>
                      <a:avLst/>
                      <a:gdLst>
                        <a:gd name="T0" fmla="*/ 206 w 206"/>
                        <a:gd name="T1" fmla="*/ 0 h 589"/>
                        <a:gd name="T2" fmla="*/ 0 w 206"/>
                        <a:gd name="T3" fmla="*/ 0 h 589"/>
                        <a:gd name="T4" fmla="*/ 0 w 206"/>
                        <a:gd name="T5" fmla="*/ 589 h 589"/>
                        <a:gd name="T6" fmla="*/ 116 w 206"/>
                        <a:gd name="T7" fmla="*/ 589 h 589"/>
                        <a:gd name="T8" fmla="*/ 206 w 206"/>
                        <a:gd name="T9" fmla="*/ 0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6" h="589">
                          <a:moveTo>
                            <a:pt x="206" y="0"/>
                          </a:moveTo>
                          <a:lnTo>
                            <a:pt x="0" y="0"/>
                          </a:lnTo>
                          <a:lnTo>
                            <a:pt x="0" y="589"/>
                          </a:lnTo>
                          <a:lnTo>
                            <a:pt x="116" y="589"/>
                          </a:lnTo>
                          <a:lnTo>
                            <a:pt x="20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</p:grpSp>
              <p:pic>
                <p:nvPicPr>
                  <p:cNvPr id="182" name="Picture 181">
                    <a:extLst>
                      <a:ext uri="{FF2B5EF4-FFF2-40B4-BE49-F238E27FC236}">
                        <a16:creationId xmlns:a16="http://schemas.microsoft.com/office/drawing/2014/main" id="{D59283A7-648A-4051-829C-437E22EBC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9">
                    <a:grayscl/>
                  </a:blip>
                  <a:srcRect b="18759"/>
                  <a:stretch/>
                </p:blipFill>
                <p:spPr>
                  <a:xfrm>
                    <a:off x="9005068" y="4972141"/>
                    <a:ext cx="243413" cy="18415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F54AE6D9-D549-447A-BEF5-913789A5A4F9}"/>
                  </a:ext>
                </a:extLst>
              </p:cNvPr>
              <p:cNvGrpSpPr/>
              <p:nvPr/>
            </p:nvGrpSpPr>
            <p:grpSpPr>
              <a:xfrm>
                <a:off x="3396948" y="1709364"/>
                <a:ext cx="469781" cy="469781"/>
                <a:chOff x="2696645" y="3621430"/>
                <a:chExt cx="1143000" cy="1143000"/>
              </a:xfrm>
            </p:grpSpPr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72A05FF8-37A9-4F25-B34A-CBCFA1D8F25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2696645" y="3621430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A676C0B0-030F-4D74-B31C-06A630CF1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21593" y="3834621"/>
                  <a:ext cx="289876" cy="717599"/>
                </a:xfrm>
                <a:prstGeom prst="rect">
                  <a:avLst/>
                </a:prstGeom>
              </p:spPr>
            </p:pic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7809FD0F-CC2E-4822-AE8C-C7D102F3D3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421708" y="3237972"/>
                <a:ext cx="469781" cy="469781"/>
                <a:chOff x="7488915" y="4160672"/>
                <a:chExt cx="914400" cy="914400"/>
              </a:xfrm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93D259F2-D15F-4F32-A338-CF78C9B7DE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488915" y="4160672"/>
                  <a:ext cx="914400" cy="9144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5BAB403F-96C9-47CB-98EC-03A5AE408B2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725213" y="4317830"/>
                  <a:ext cx="441804" cy="600084"/>
                  <a:chOff x="11395930" y="2227184"/>
                  <a:chExt cx="416827" cy="566158"/>
                </a:xfrm>
              </p:grpSpPr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2654CB1A-BD0A-4B94-B57C-F82EFB65C2BC}"/>
                      </a:ext>
                    </a:extLst>
                  </p:cNvPr>
                  <p:cNvGrpSpPr/>
                  <p:nvPr/>
                </p:nvGrpSpPr>
                <p:grpSpPr>
                  <a:xfrm>
                    <a:off x="11403418" y="2232104"/>
                    <a:ext cx="401275" cy="530028"/>
                    <a:chOff x="8817145" y="5862982"/>
                    <a:chExt cx="200853" cy="338001"/>
                  </a:xfrm>
                </p:grpSpPr>
                <p:sp>
                  <p:nvSpPr>
                    <p:cNvPr id="174" name="Rectangle 11">
                      <a:extLst>
                        <a:ext uri="{FF2B5EF4-FFF2-40B4-BE49-F238E27FC236}">
                          <a16:creationId xmlns:a16="http://schemas.microsoft.com/office/drawing/2014/main" id="{B0851BA3-5D78-4987-BF4C-E1AA12AFB9A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17150" y="5862982"/>
                      <a:ext cx="200848" cy="337998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75" name="Rectangle 12">
                      <a:extLst>
                        <a:ext uri="{FF2B5EF4-FFF2-40B4-BE49-F238E27FC236}">
                          <a16:creationId xmlns:a16="http://schemas.microsoft.com/office/drawing/2014/main" id="{DEC7EBF5-364E-4722-BDA0-45A9448FE3C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17145" y="5862985"/>
                      <a:ext cx="200848" cy="33799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  <p:sp>
                  <p:nvSpPr>
                    <p:cNvPr id="176" name="Freeform 17">
                      <a:extLst>
                        <a:ext uri="{FF2B5EF4-FFF2-40B4-BE49-F238E27FC236}">
                          <a16:creationId xmlns:a16="http://schemas.microsoft.com/office/drawing/2014/main" id="{B50C1FAD-FF9E-4E1A-903F-A0BFBB3D23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817145" y="5862985"/>
                      <a:ext cx="118213" cy="337998"/>
                    </a:xfrm>
                    <a:custGeom>
                      <a:avLst/>
                      <a:gdLst>
                        <a:gd name="T0" fmla="*/ 206 w 206"/>
                        <a:gd name="T1" fmla="*/ 0 h 589"/>
                        <a:gd name="T2" fmla="*/ 0 w 206"/>
                        <a:gd name="T3" fmla="*/ 0 h 589"/>
                        <a:gd name="T4" fmla="*/ 0 w 206"/>
                        <a:gd name="T5" fmla="*/ 589 h 589"/>
                        <a:gd name="T6" fmla="*/ 116 w 206"/>
                        <a:gd name="T7" fmla="*/ 589 h 589"/>
                        <a:gd name="T8" fmla="*/ 206 w 206"/>
                        <a:gd name="T9" fmla="*/ 0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06" h="589">
                          <a:moveTo>
                            <a:pt x="206" y="0"/>
                          </a:moveTo>
                          <a:lnTo>
                            <a:pt x="0" y="0"/>
                          </a:lnTo>
                          <a:lnTo>
                            <a:pt x="0" y="589"/>
                          </a:lnTo>
                          <a:lnTo>
                            <a:pt x="116" y="589"/>
                          </a:lnTo>
                          <a:lnTo>
                            <a:pt x="206" y="0"/>
                          </a:lnTo>
                        </a:path>
                      </a:pathLst>
                    </a:cu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xmlns:mc="http://schemas.openxmlformats.org/markup-compatibility/2006" xmlns:p14="http://schemas.microsoft.com/office/powerpoint/2010/main" xmlns:a16="http://schemas.microsoft.com/office/drawing/2014/main" xmlns="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65901" tIns="32950" rIns="65901" bIns="3295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71572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298" kern="0" dirty="0">
                        <a:solidFill>
                          <a:srgbClr val="505050"/>
                        </a:solidFill>
                        <a:latin typeface="Segoe UI Semilight"/>
                        <a:ea typeface="ＭＳ Ｐゴシック" charset="0"/>
                      </a:endParaRPr>
                    </a:p>
                  </p:txBody>
                </p:sp>
              </p:grpSp>
              <p:sp>
                <p:nvSpPr>
                  <p:cNvPr id="171" name="Freeform 9">
                    <a:extLst>
                      <a:ext uri="{FF2B5EF4-FFF2-40B4-BE49-F238E27FC236}">
                        <a16:creationId xmlns:a16="http://schemas.microsoft.com/office/drawing/2014/main" id="{8AF71D71-2DE8-4FEB-8C81-96F41C457A00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black">
                  <a:xfrm flipH="1">
                    <a:off x="11395930" y="2227184"/>
                    <a:ext cx="416827" cy="566158"/>
                  </a:xfrm>
                  <a:custGeom>
                    <a:avLst/>
                    <a:gdLst>
                      <a:gd name="T0" fmla="*/ 124 w 133"/>
                      <a:gd name="T1" fmla="*/ 0 h 182"/>
                      <a:gd name="T2" fmla="*/ 8 w 133"/>
                      <a:gd name="T3" fmla="*/ 0 h 182"/>
                      <a:gd name="T4" fmla="*/ 0 w 133"/>
                      <a:gd name="T5" fmla="*/ 8 h 182"/>
                      <a:gd name="T6" fmla="*/ 0 w 133"/>
                      <a:gd name="T7" fmla="*/ 173 h 182"/>
                      <a:gd name="T8" fmla="*/ 8 w 133"/>
                      <a:gd name="T9" fmla="*/ 182 h 182"/>
                      <a:gd name="T10" fmla="*/ 124 w 133"/>
                      <a:gd name="T11" fmla="*/ 182 h 182"/>
                      <a:gd name="T12" fmla="*/ 133 w 133"/>
                      <a:gd name="T13" fmla="*/ 173 h 182"/>
                      <a:gd name="T14" fmla="*/ 133 w 133"/>
                      <a:gd name="T15" fmla="*/ 8 h 182"/>
                      <a:gd name="T16" fmla="*/ 124 w 133"/>
                      <a:gd name="T17" fmla="*/ 0 h 182"/>
                      <a:gd name="T18" fmla="*/ 123 w 133"/>
                      <a:gd name="T19" fmla="*/ 160 h 182"/>
                      <a:gd name="T20" fmla="*/ 10 w 133"/>
                      <a:gd name="T21" fmla="*/ 160 h 182"/>
                      <a:gd name="T22" fmla="*/ 10 w 133"/>
                      <a:gd name="T23" fmla="*/ 10 h 182"/>
                      <a:gd name="T24" fmla="*/ 123 w 133"/>
                      <a:gd name="T25" fmla="*/ 10 h 182"/>
                      <a:gd name="T26" fmla="*/ 123 w 133"/>
                      <a:gd name="T27" fmla="*/ 160 h 1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3" h="182">
                        <a:moveTo>
                          <a:pt x="124" y="0"/>
                        </a:moveTo>
                        <a:cubicBezTo>
                          <a:pt x="8" y="0"/>
                          <a:pt x="8" y="0"/>
                          <a:pt x="8" y="0"/>
                        </a:cubicBezTo>
                        <a:cubicBezTo>
                          <a:pt x="3" y="0"/>
                          <a:pt x="0" y="4"/>
                          <a:pt x="0" y="8"/>
                        </a:cubicBezTo>
                        <a:cubicBezTo>
                          <a:pt x="0" y="173"/>
                          <a:pt x="0" y="173"/>
                          <a:pt x="0" y="173"/>
                        </a:cubicBezTo>
                        <a:cubicBezTo>
                          <a:pt x="0" y="178"/>
                          <a:pt x="3" y="182"/>
                          <a:pt x="8" y="182"/>
                        </a:cubicBezTo>
                        <a:cubicBezTo>
                          <a:pt x="124" y="182"/>
                          <a:pt x="124" y="182"/>
                          <a:pt x="124" y="182"/>
                        </a:cubicBezTo>
                        <a:cubicBezTo>
                          <a:pt x="129" y="182"/>
                          <a:pt x="133" y="178"/>
                          <a:pt x="133" y="173"/>
                        </a:cubicBezTo>
                        <a:cubicBezTo>
                          <a:pt x="133" y="8"/>
                          <a:pt x="133" y="8"/>
                          <a:pt x="133" y="8"/>
                        </a:cubicBezTo>
                        <a:cubicBezTo>
                          <a:pt x="133" y="4"/>
                          <a:pt x="129" y="0"/>
                          <a:pt x="124" y="0"/>
                        </a:cubicBezTo>
                        <a:close/>
                        <a:moveTo>
                          <a:pt x="123" y="160"/>
                        </a:moveTo>
                        <a:cubicBezTo>
                          <a:pt x="10" y="160"/>
                          <a:pt x="10" y="160"/>
                          <a:pt x="10" y="16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23" y="10"/>
                          <a:pt x="123" y="10"/>
                          <a:pt x="123" y="10"/>
                        </a:cubicBezTo>
                        <a:lnTo>
                          <a:pt x="123" y="160"/>
                        </a:lnTo>
                        <a:close/>
                      </a:path>
                    </a:pathLst>
                  </a:custGeom>
                  <a:solidFill>
                    <a:srgbClr val="353535">
                      <a:lumMod val="75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72139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730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72" name="Picture 171">
                    <a:extLst>
                      <a:ext uri="{FF2B5EF4-FFF2-40B4-BE49-F238E27FC236}">
                        <a16:creationId xmlns:a16="http://schemas.microsoft.com/office/drawing/2014/main" id="{1CC3F739-7B17-4218-A6FC-AB853BADD8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1504747" y="2344048"/>
                    <a:ext cx="199194" cy="244483"/>
                  </a:xfrm>
                  <a:prstGeom prst="rect">
                    <a:avLst/>
                  </a:prstGeom>
                </p:spPr>
              </p:pic>
              <p:sp>
                <p:nvSpPr>
                  <p:cNvPr id="173" name="Oval 172">
                    <a:extLst>
                      <a:ext uri="{FF2B5EF4-FFF2-40B4-BE49-F238E27FC236}">
                        <a16:creationId xmlns:a16="http://schemas.microsoft.com/office/drawing/2014/main" id="{37B085CF-83E5-4800-B1F4-1C59CDA7DF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1586055" y="2745036"/>
                    <a:ext cx="36576" cy="36576"/>
                  </a:xfrm>
                  <a:prstGeom prst="ellipse">
                    <a:avLst/>
                  </a:prstGeom>
                  <a:solidFill>
                    <a:srgbClr val="EAEAEA"/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72139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730" kern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Segoe UI Semilight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49F24BB0-154C-4EDD-9BB9-C93C9BC2DBF1}"/>
                  </a:ext>
                </a:extLst>
              </p:cNvPr>
              <p:cNvGrpSpPr/>
              <p:nvPr/>
            </p:nvGrpSpPr>
            <p:grpSpPr>
              <a:xfrm>
                <a:off x="4707407" y="2719029"/>
                <a:ext cx="469781" cy="469781"/>
                <a:chOff x="7770325" y="1952766"/>
                <a:chExt cx="1143000" cy="1143000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1AF8F185-9C25-4E89-9AC0-413A460BEA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70325" y="1952766"/>
                  <a:ext cx="1143000" cy="11430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993BBA72-3255-4475-846A-7B9E214244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24028" y="2158391"/>
                  <a:ext cx="438918" cy="763335"/>
                </a:xfrm>
                <a:prstGeom prst="rect">
                  <a:avLst/>
                </a:prstGeom>
              </p:spPr>
            </p:pic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B9E12FF5-0215-4678-AEE2-0DF07F147A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35435" y="2421004"/>
                  <a:ext cx="181418" cy="222664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20EAC70-C262-4436-8549-A214BE584801}"/>
                  </a:ext>
                </a:extLst>
              </p:cNvPr>
              <p:cNvGrpSpPr/>
              <p:nvPr/>
            </p:nvGrpSpPr>
            <p:grpSpPr>
              <a:xfrm>
                <a:off x="5062998" y="1970067"/>
                <a:ext cx="469781" cy="469781"/>
                <a:chOff x="8785063" y="2988618"/>
                <a:chExt cx="1143000" cy="1143000"/>
              </a:xfrm>
            </p:grpSpPr>
            <p:grpSp>
              <p:nvGrpSpPr>
                <p:cNvPr id="131" name="Group 130">
                  <a:extLst>
                    <a:ext uri="{FF2B5EF4-FFF2-40B4-BE49-F238E27FC236}">
                      <a16:creationId xmlns:a16="http://schemas.microsoft.com/office/drawing/2014/main" id="{05D17784-54C5-4BEC-AB6E-9743EFA2E53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785063" y="2988618"/>
                  <a:ext cx="1143000" cy="1143000"/>
                  <a:chOff x="7212772" y="5496293"/>
                  <a:chExt cx="914400" cy="914400"/>
                </a:xfrm>
              </p:grpSpPr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FE5C1FAB-7D44-45D2-A8F8-2A099F04C99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7212772" y="5496293"/>
                    <a:ext cx="914400" cy="914400"/>
                  </a:xfrm>
                  <a:prstGeom prst="ellipse">
                    <a:avLst/>
                  </a:prstGeom>
                  <a:solidFill>
                    <a:srgbClr val="EAEAEA"/>
                  </a:solidFill>
                  <a:ln w="1587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72011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442" kern="0" dirty="0">
                      <a:gradFill>
                        <a:gsLst>
                          <a:gs pos="5439">
                            <a:srgbClr val="F8F8F8"/>
                          </a:gs>
                          <a:gs pos="10000">
                            <a:srgbClr val="F8F8F8"/>
                          </a:gs>
                        </a:gsLst>
                        <a:lin ang="5400000" scaled="0"/>
                      </a:gradFill>
                      <a:latin typeface="Segoe UI Semilight"/>
                    </a:endParaRPr>
                  </a:p>
                </p:txBody>
              </p:sp>
              <p:sp>
                <p:nvSpPr>
                  <p:cNvPr id="134" name="Freeform 7">
                    <a:extLst>
                      <a:ext uri="{FF2B5EF4-FFF2-40B4-BE49-F238E27FC236}">
                        <a16:creationId xmlns:a16="http://schemas.microsoft.com/office/drawing/2014/main" id="{B291DFB4-E9CF-41CE-9E27-4C44100851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351595" y="5752813"/>
                    <a:ext cx="636757" cy="366971"/>
                  </a:xfrm>
                  <a:prstGeom prst="roundRect">
                    <a:avLst>
                      <a:gd name="adj" fmla="val 7342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65901" tIns="32950" rIns="65901" bIns="3295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7157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98" kern="0" dirty="0">
                      <a:solidFill>
                        <a:srgbClr val="505050"/>
                      </a:solidFill>
                      <a:latin typeface="Segoe UI Semilight"/>
                      <a:ea typeface="ＭＳ Ｐゴシック" charset="0"/>
                    </a:endParaRPr>
                  </a:p>
                </p:txBody>
              </p:sp>
            </p:grpSp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4C5AE29C-F970-4737-AD85-E6165BEB6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31957" y="3309268"/>
                  <a:ext cx="849211" cy="553418"/>
                </a:xfrm>
                <a:prstGeom prst="rect">
                  <a:avLst/>
                </a:prstGeom>
              </p:spPr>
            </p:pic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1606AA8E-1486-49EE-A156-279C78173C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452574" y="4526807"/>
                <a:ext cx="427073" cy="427073"/>
                <a:chOff x="5301956" y="4678104"/>
                <a:chExt cx="914400" cy="91440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49D01694-C5CA-4C25-80F1-5C7D2F3741D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301956" y="4678104"/>
                  <a:ext cx="914400" cy="914400"/>
                </a:xfrm>
                <a:prstGeom prst="ellipse">
                  <a:avLst/>
                </a:prstGeom>
                <a:solidFill>
                  <a:srgbClr val="EAEAEA"/>
                </a:solidFill>
                <a:ln w="158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0" tIns="33611" rIns="0" bIns="3361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7201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442" kern="0" dirty="0">
                    <a:gradFill>
                      <a:gsLst>
                        <a:gs pos="5439">
                          <a:srgbClr val="F8F8F8"/>
                        </a:gs>
                        <a:gs pos="10000">
                          <a:srgbClr val="F8F8F8"/>
                        </a:gs>
                      </a:gsLst>
                      <a:lin ang="5400000" scaled="0"/>
                    </a:gradFill>
                    <a:latin typeface="Segoe UI Semilight"/>
                  </a:endParaRPr>
                </a:p>
              </p:txBody>
            </p: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3BBB09D7-89A7-4FEC-ADDE-84179A00570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416532" y="4898732"/>
                  <a:ext cx="674706" cy="433016"/>
                  <a:chOff x="8025136" y="7417948"/>
                  <a:chExt cx="1135149" cy="728520"/>
                </a:xfrm>
              </p:grpSpPr>
              <p:sp>
                <p:nvSpPr>
                  <p:cNvPr id="127" name="Freeform 7">
                    <a:extLst>
                      <a:ext uri="{FF2B5EF4-FFF2-40B4-BE49-F238E27FC236}">
                        <a16:creationId xmlns:a16="http://schemas.microsoft.com/office/drawing/2014/main" id="{42272A4B-D148-44D5-82AF-002CECDFC6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41719" y="7437278"/>
                    <a:ext cx="896936" cy="617404"/>
                  </a:xfrm>
                  <a:prstGeom prst="roundRect">
                    <a:avLst>
                      <a:gd name="adj" fmla="val 7342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vert="horz" wrap="square" lIns="65901" tIns="32950" rIns="65901" bIns="3295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71572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298" kern="0" dirty="0">
                      <a:solidFill>
                        <a:srgbClr val="505050"/>
                      </a:solidFill>
                      <a:latin typeface="Segoe UI Semilight"/>
                      <a:ea typeface="ＭＳ Ｐゴシック" charset="0"/>
                    </a:endParaRPr>
                  </a:p>
                </p:txBody>
              </p: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F0588801-2FEE-4618-98F6-65490993381E}"/>
                      </a:ext>
                    </a:extLst>
                  </p:cNvPr>
                  <p:cNvGrpSpPr/>
                  <p:nvPr/>
                </p:nvGrpSpPr>
                <p:grpSpPr>
                  <a:xfrm>
                    <a:off x="8025136" y="7417948"/>
                    <a:ext cx="1135149" cy="728520"/>
                    <a:chOff x="8025136" y="7417948"/>
                    <a:chExt cx="1135149" cy="728520"/>
                  </a:xfrm>
                </p:grpSpPr>
                <p:sp>
                  <p:nvSpPr>
                    <p:cNvPr id="129" name="Freeform 40">
                      <a:extLst>
                        <a:ext uri="{FF2B5EF4-FFF2-40B4-BE49-F238E27FC236}">
                          <a16:creationId xmlns:a16="http://schemas.microsoft.com/office/drawing/2014/main" id="{832C4EAC-68C5-403F-B39E-2F4AAFFE2B1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black">
                    <a:xfrm flipH="1">
                      <a:off x="8025136" y="7417948"/>
                      <a:ext cx="1135149" cy="728520"/>
                    </a:xfrm>
                    <a:custGeom>
                      <a:avLst/>
                      <a:gdLst>
                        <a:gd name="connsiteX0" fmla="*/ 4635324 w 4635324"/>
                        <a:gd name="connsiteY0" fmla="*/ 2786728 h 2974887"/>
                        <a:gd name="connsiteX1" fmla="*/ 0 w 4635324"/>
                        <a:gd name="connsiteY1" fmla="*/ 2786728 h 2974887"/>
                        <a:gd name="connsiteX2" fmla="*/ 0 w 4635324"/>
                        <a:gd name="connsiteY2" fmla="*/ 2813608 h 2974887"/>
                        <a:gd name="connsiteX3" fmla="*/ 185413 w 4635324"/>
                        <a:gd name="connsiteY3" fmla="*/ 2974887 h 2974887"/>
                        <a:gd name="connsiteX4" fmla="*/ 4449911 w 4635324"/>
                        <a:gd name="connsiteY4" fmla="*/ 2974887 h 2974887"/>
                        <a:gd name="connsiteX5" fmla="*/ 4635324 w 4635324"/>
                        <a:gd name="connsiteY5" fmla="*/ 2813608 h 2974887"/>
                        <a:gd name="connsiteX6" fmla="*/ 4635324 w 4635324"/>
                        <a:gd name="connsiteY6" fmla="*/ 2786728 h 2974887"/>
                        <a:gd name="connsiteX7" fmla="*/ 4005331 w 4635324"/>
                        <a:gd name="connsiteY7" fmla="*/ 205988 h 2974887"/>
                        <a:gd name="connsiteX8" fmla="*/ 4005331 w 4635324"/>
                        <a:gd name="connsiteY8" fmla="*/ 2473188 h 2974887"/>
                        <a:gd name="connsiteX9" fmla="*/ 630009 w 4635324"/>
                        <a:gd name="connsiteY9" fmla="*/ 2473188 h 2974887"/>
                        <a:gd name="connsiteX10" fmla="*/ 630009 w 4635324"/>
                        <a:gd name="connsiteY10" fmla="*/ 205988 h 2974887"/>
                        <a:gd name="connsiteX11" fmla="*/ 4115213 w 4635324"/>
                        <a:gd name="connsiteY11" fmla="*/ 0 h 2974887"/>
                        <a:gd name="connsiteX12" fmla="*/ 520123 w 4635324"/>
                        <a:gd name="connsiteY12" fmla="*/ 0 h 2974887"/>
                        <a:gd name="connsiteX13" fmla="*/ 391787 w 4635324"/>
                        <a:gd name="connsiteY13" fmla="*/ 128336 h 2974887"/>
                        <a:gd name="connsiteX14" fmla="*/ 391787 w 4635324"/>
                        <a:gd name="connsiteY14" fmla="*/ 2548645 h 2974887"/>
                        <a:gd name="connsiteX15" fmla="*/ 520123 w 4635324"/>
                        <a:gd name="connsiteY15" fmla="*/ 2676981 h 2974887"/>
                        <a:gd name="connsiteX16" fmla="*/ 4115213 w 4635324"/>
                        <a:gd name="connsiteY16" fmla="*/ 2676981 h 2974887"/>
                        <a:gd name="connsiteX17" fmla="*/ 4243549 w 4635324"/>
                        <a:gd name="connsiteY17" fmla="*/ 2548645 h 2974887"/>
                        <a:gd name="connsiteX18" fmla="*/ 4243549 w 4635324"/>
                        <a:gd name="connsiteY18" fmla="*/ 128336 h 2974887"/>
                        <a:gd name="connsiteX19" fmla="*/ 4115213 w 4635324"/>
                        <a:gd name="connsiteY19" fmla="*/ 0 h 2974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</a:cxnLst>
                      <a:rect l="l" t="t" r="r" b="b"/>
                      <a:pathLst>
                        <a:path w="4635324" h="2974887">
                          <a:moveTo>
                            <a:pt x="4635324" y="2786728"/>
                          </a:moveTo>
                          <a:lnTo>
                            <a:pt x="0" y="2786728"/>
                          </a:lnTo>
                          <a:cubicBezTo>
                            <a:pt x="0" y="2813608"/>
                            <a:pt x="0" y="2813608"/>
                            <a:pt x="0" y="2813608"/>
                          </a:cubicBezTo>
                          <a:cubicBezTo>
                            <a:pt x="0" y="2894248"/>
                            <a:pt x="79463" y="2974887"/>
                            <a:pt x="185413" y="2974887"/>
                          </a:cubicBezTo>
                          <a:cubicBezTo>
                            <a:pt x="4449911" y="2974887"/>
                            <a:pt x="4449911" y="2974887"/>
                            <a:pt x="4449911" y="2974887"/>
                          </a:cubicBezTo>
                          <a:cubicBezTo>
                            <a:pt x="4555862" y="2974887"/>
                            <a:pt x="4635324" y="2894248"/>
                            <a:pt x="4635324" y="2813608"/>
                          </a:cubicBezTo>
                          <a:cubicBezTo>
                            <a:pt x="4635324" y="2786728"/>
                            <a:pt x="4635324" y="2786728"/>
                            <a:pt x="4635324" y="2786728"/>
                          </a:cubicBezTo>
                          <a:close/>
                          <a:moveTo>
                            <a:pt x="4005331" y="205988"/>
                          </a:moveTo>
                          <a:lnTo>
                            <a:pt x="4005331" y="2473188"/>
                          </a:lnTo>
                          <a:lnTo>
                            <a:pt x="630009" y="2473188"/>
                          </a:lnTo>
                          <a:lnTo>
                            <a:pt x="630009" y="205988"/>
                          </a:lnTo>
                          <a:close/>
                          <a:moveTo>
                            <a:pt x="4115213" y="0"/>
                          </a:moveTo>
                          <a:lnTo>
                            <a:pt x="520123" y="0"/>
                          </a:lnTo>
                          <a:cubicBezTo>
                            <a:pt x="449244" y="0"/>
                            <a:pt x="391787" y="57457"/>
                            <a:pt x="391787" y="128336"/>
                          </a:cubicBezTo>
                          <a:lnTo>
                            <a:pt x="391787" y="2548645"/>
                          </a:lnTo>
                          <a:cubicBezTo>
                            <a:pt x="391787" y="2619524"/>
                            <a:pt x="449244" y="2676981"/>
                            <a:pt x="520123" y="2676981"/>
                          </a:cubicBezTo>
                          <a:lnTo>
                            <a:pt x="4115213" y="2676981"/>
                          </a:lnTo>
                          <a:cubicBezTo>
                            <a:pt x="4186092" y="2676981"/>
                            <a:pt x="4243549" y="2619524"/>
                            <a:pt x="4243549" y="2548645"/>
                          </a:cubicBezTo>
                          <a:lnTo>
                            <a:pt x="4243549" y="128336"/>
                          </a:lnTo>
                          <a:cubicBezTo>
                            <a:pt x="4243549" y="57457"/>
                            <a:pt x="4186092" y="0"/>
                            <a:pt x="4115213" y="0"/>
                          </a:cubicBezTo>
                          <a:close/>
                        </a:path>
                      </a:pathLst>
                    </a:custGeom>
                    <a:solidFill>
                      <a:srgbClr val="353535"/>
                    </a:solidFill>
                    <a:ln>
                      <a:noFill/>
                    </a:ln>
                  </p:spPr>
                  <p:txBody>
                    <a:bodyPr vert="horz" wrap="square" lIns="65910" tIns="32955" rIns="65910" bIns="32955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672334">
                        <a:defRPr/>
                      </a:pPr>
                      <a:endParaRPr lang="en-US" sz="1298" kern="0" dirty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  <p:sp>
                  <p:nvSpPr>
                    <p:cNvPr id="130" name="Freeform 512">
                      <a:extLst>
                        <a:ext uri="{FF2B5EF4-FFF2-40B4-BE49-F238E27FC236}">
                          <a16:creationId xmlns:a16="http://schemas.microsoft.com/office/drawing/2014/main" id="{98F8E9B5-8FD1-4B16-9F52-3E6AD749D8AD}"/>
                        </a:ext>
                      </a:extLst>
                    </p:cNvPr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8430200" y="7584130"/>
                      <a:ext cx="325020" cy="323700"/>
                    </a:xfrm>
                    <a:custGeom>
                      <a:avLst/>
                      <a:gdLst>
                        <a:gd name="T0" fmla="*/ 112 w 246"/>
                        <a:gd name="T1" fmla="*/ 19 h 245"/>
                        <a:gd name="T2" fmla="*/ 246 w 246"/>
                        <a:gd name="T3" fmla="*/ 0 h 245"/>
                        <a:gd name="T4" fmla="*/ 246 w 246"/>
                        <a:gd name="T5" fmla="*/ 116 h 245"/>
                        <a:gd name="T6" fmla="*/ 112 w 246"/>
                        <a:gd name="T7" fmla="*/ 116 h 245"/>
                        <a:gd name="T8" fmla="*/ 112 w 246"/>
                        <a:gd name="T9" fmla="*/ 19 h 245"/>
                        <a:gd name="T10" fmla="*/ 102 w 246"/>
                        <a:gd name="T11" fmla="*/ 116 h 245"/>
                        <a:gd name="T12" fmla="*/ 102 w 246"/>
                        <a:gd name="T13" fmla="*/ 19 h 245"/>
                        <a:gd name="T14" fmla="*/ 0 w 246"/>
                        <a:gd name="T15" fmla="*/ 34 h 245"/>
                        <a:gd name="T16" fmla="*/ 0 w 246"/>
                        <a:gd name="T17" fmla="*/ 116 h 245"/>
                        <a:gd name="T18" fmla="*/ 102 w 246"/>
                        <a:gd name="T19" fmla="*/ 116 h 245"/>
                        <a:gd name="T20" fmla="*/ 102 w 246"/>
                        <a:gd name="T21" fmla="*/ 126 h 245"/>
                        <a:gd name="T22" fmla="*/ 0 w 246"/>
                        <a:gd name="T23" fmla="*/ 126 h 245"/>
                        <a:gd name="T24" fmla="*/ 0 w 246"/>
                        <a:gd name="T25" fmla="*/ 211 h 245"/>
                        <a:gd name="T26" fmla="*/ 102 w 246"/>
                        <a:gd name="T27" fmla="*/ 226 h 245"/>
                        <a:gd name="T28" fmla="*/ 102 w 246"/>
                        <a:gd name="T29" fmla="*/ 126 h 245"/>
                        <a:gd name="T30" fmla="*/ 112 w 246"/>
                        <a:gd name="T31" fmla="*/ 126 h 245"/>
                        <a:gd name="T32" fmla="*/ 112 w 246"/>
                        <a:gd name="T33" fmla="*/ 226 h 245"/>
                        <a:gd name="T34" fmla="*/ 246 w 246"/>
                        <a:gd name="T35" fmla="*/ 245 h 245"/>
                        <a:gd name="T36" fmla="*/ 246 w 246"/>
                        <a:gd name="T37" fmla="*/ 126 h 245"/>
                        <a:gd name="T38" fmla="*/ 112 w 246"/>
                        <a:gd name="T39" fmla="*/ 126 h 2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46" h="245">
                          <a:moveTo>
                            <a:pt x="112" y="19"/>
                          </a:moveTo>
                          <a:lnTo>
                            <a:pt x="246" y="0"/>
                          </a:lnTo>
                          <a:lnTo>
                            <a:pt x="246" y="116"/>
                          </a:lnTo>
                          <a:lnTo>
                            <a:pt x="112" y="116"/>
                          </a:lnTo>
                          <a:lnTo>
                            <a:pt x="112" y="19"/>
                          </a:lnTo>
                          <a:close/>
                          <a:moveTo>
                            <a:pt x="102" y="116"/>
                          </a:moveTo>
                          <a:lnTo>
                            <a:pt x="102" y="19"/>
                          </a:lnTo>
                          <a:lnTo>
                            <a:pt x="0" y="34"/>
                          </a:lnTo>
                          <a:lnTo>
                            <a:pt x="0" y="116"/>
                          </a:lnTo>
                          <a:lnTo>
                            <a:pt x="102" y="116"/>
                          </a:lnTo>
                          <a:close/>
                          <a:moveTo>
                            <a:pt x="102" y="126"/>
                          </a:moveTo>
                          <a:lnTo>
                            <a:pt x="0" y="126"/>
                          </a:lnTo>
                          <a:lnTo>
                            <a:pt x="0" y="211"/>
                          </a:lnTo>
                          <a:lnTo>
                            <a:pt x="102" y="226"/>
                          </a:lnTo>
                          <a:lnTo>
                            <a:pt x="102" y="126"/>
                          </a:lnTo>
                          <a:close/>
                          <a:moveTo>
                            <a:pt x="112" y="126"/>
                          </a:moveTo>
                          <a:lnTo>
                            <a:pt x="112" y="226"/>
                          </a:lnTo>
                          <a:lnTo>
                            <a:pt x="246" y="245"/>
                          </a:lnTo>
                          <a:lnTo>
                            <a:pt x="246" y="126"/>
                          </a:lnTo>
                          <a:lnTo>
                            <a:pt x="112" y="126"/>
                          </a:lnTo>
                          <a:close/>
                        </a:path>
                      </a:pathLst>
                    </a:custGeom>
                    <a:solidFill>
                      <a:srgbClr val="A7A9AC"/>
                    </a:solidFill>
                    <a:ln>
                      <a:noFill/>
                    </a:ln>
                    <a:extLst/>
                  </p:spPr>
                  <p:txBody>
                    <a:bodyPr vert="horz" wrap="square" lIns="65910" tIns="32955" rIns="65910" bIns="32955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659113">
                        <a:defRPr/>
                      </a:pPr>
                      <a:endParaRPr lang="en-US" sz="1298" kern="0" dirty="0">
                        <a:solidFill>
                          <a:srgbClr val="FFFFFF"/>
                        </a:solidFill>
                        <a:latin typeface="Segoe UI Semilight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9004E70C-5FD8-4F9E-AC98-D24F79DBA658}"/>
              </a:ext>
            </a:extLst>
          </p:cNvPr>
          <p:cNvSpPr/>
          <p:nvPr/>
        </p:nvSpPr>
        <p:spPr bwMode="auto">
          <a:xfrm>
            <a:off x="6063377" y="1318952"/>
            <a:ext cx="2003680" cy="1105883"/>
          </a:xfrm>
          <a:custGeom>
            <a:avLst/>
            <a:gdLst>
              <a:gd name="connsiteX0" fmla="*/ 3361107 w 6810924"/>
              <a:gd name="connsiteY0" fmla="*/ 0 h 3759126"/>
              <a:gd name="connsiteX1" fmla="*/ 4838321 w 6810924"/>
              <a:gd name="connsiteY1" fmla="*/ 979163 h 3759126"/>
              <a:gd name="connsiteX2" fmla="*/ 4860282 w 6810924"/>
              <a:gd name="connsiteY2" fmla="*/ 1039166 h 3759126"/>
              <a:gd name="connsiteX3" fmla="*/ 4977487 w 6810924"/>
              <a:gd name="connsiteY3" fmla="*/ 996268 h 3759126"/>
              <a:gd name="connsiteX4" fmla="*/ 5397728 w 6810924"/>
              <a:gd name="connsiteY4" fmla="*/ 932734 h 3759126"/>
              <a:gd name="connsiteX5" fmla="*/ 6810924 w 6810924"/>
              <a:gd name="connsiteY5" fmla="*/ 2345930 h 3759126"/>
              <a:gd name="connsiteX6" fmla="*/ 5542219 w 6810924"/>
              <a:gd name="connsiteY6" fmla="*/ 3751830 h 3759126"/>
              <a:gd name="connsiteX7" fmla="*/ 5469009 w 6810924"/>
              <a:gd name="connsiteY7" fmla="*/ 3755527 h 3759126"/>
              <a:gd name="connsiteX8" fmla="*/ 5469009 w 6810924"/>
              <a:gd name="connsiteY8" fmla="*/ 3759125 h 3759126"/>
              <a:gd name="connsiteX9" fmla="*/ 5397748 w 6810924"/>
              <a:gd name="connsiteY9" fmla="*/ 3759125 h 3759126"/>
              <a:gd name="connsiteX10" fmla="*/ 5397728 w 6810924"/>
              <a:gd name="connsiteY10" fmla="*/ 3759126 h 3759126"/>
              <a:gd name="connsiteX11" fmla="*/ 5397708 w 6810924"/>
              <a:gd name="connsiteY11" fmla="*/ 3759125 h 3759126"/>
              <a:gd name="connsiteX12" fmla="*/ 779509 w 6810924"/>
              <a:gd name="connsiteY12" fmla="*/ 3759125 h 3759126"/>
              <a:gd name="connsiteX13" fmla="*/ 779489 w 6810924"/>
              <a:gd name="connsiteY13" fmla="*/ 3759126 h 3759126"/>
              <a:gd name="connsiteX14" fmla="*/ 779470 w 6810924"/>
              <a:gd name="connsiteY14" fmla="*/ 3759125 h 3759126"/>
              <a:gd name="connsiteX15" fmla="*/ 760443 w 6810924"/>
              <a:gd name="connsiteY15" fmla="*/ 3759125 h 3759126"/>
              <a:gd name="connsiteX16" fmla="*/ 760443 w 6810924"/>
              <a:gd name="connsiteY16" fmla="*/ 3758165 h 3759126"/>
              <a:gd name="connsiteX17" fmla="*/ 699791 w 6810924"/>
              <a:gd name="connsiteY17" fmla="*/ 3755102 h 3759126"/>
              <a:gd name="connsiteX18" fmla="*/ 0 w 6810924"/>
              <a:gd name="connsiteY18" fmla="*/ 2979637 h 3759126"/>
              <a:gd name="connsiteX19" fmla="*/ 779489 w 6810924"/>
              <a:gd name="connsiteY19" fmla="*/ 2200148 h 3759126"/>
              <a:gd name="connsiteX20" fmla="*/ 869383 w 6810924"/>
              <a:gd name="connsiteY20" fmla="*/ 2205818 h 3759126"/>
              <a:gd name="connsiteX21" fmla="*/ 855381 w 6810924"/>
              <a:gd name="connsiteY21" fmla="*/ 2066924 h 3759126"/>
              <a:gd name="connsiteX22" fmla="*/ 1782273 w 6810924"/>
              <a:gd name="connsiteY22" fmla="*/ 1140032 h 3759126"/>
              <a:gd name="connsiteX23" fmla="*/ 1825926 w 6810924"/>
              <a:gd name="connsiteY23" fmla="*/ 1142236 h 3759126"/>
              <a:gd name="connsiteX24" fmla="*/ 1829983 w 6810924"/>
              <a:gd name="connsiteY24" fmla="*/ 1126458 h 3759126"/>
              <a:gd name="connsiteX25" fmla="*/ 3361107 w 6810924"/>
              <a:gd name="connsiteY25" fmla="*/ 0 h 375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10924" h="3759126">
                <a:moveTo>
                  <a:pt x="3361107" y="0"/>
                </a:moveTo>
                <a:cubicBezTo>
                  <a:pt x="4025175" y="0"/>
                  <a:pt x="4594941" y="403750"/>
                  <a:pt x="4838321" y="979163"/>
                </a:cubicBezTo>
                <a:lnTo>
                  <a:pt x="4860282" y="1039166"/>
                </a:lnTo>
                <a:lnTo>
                  <a:pt x="4977487" y="996268"/>
                </a:lnTo>
                <a:cubicBezTo>
                  <a:pt x="5110241" y="954978"/>
                  <a:pt x="5251387" y="932734"/>
                  <a:pt x="5397728" y="932734"/>
                </a:cubicBezTo>
                <a:cubicBezTo>
                  <a:pt x="6178215" y="932734"/>
                  <a:pt x="6810924" y="1565443"/>
                  <a:pt x="6810924" y="2345930"/>
                </a:cubicBezTo>
                <a:cubicBezTo>
                  <a:pt x="6810924" y="3077637"/>
                  <a:pt x="6254832" y="3679460"/>
                  <a:pt x="5542219" y="3751830"/>
                </a:cubicBezTo>
                <a:lnTo>
                  <a:pt x="5469009" y="3755527"/>
                </a:lnTo>
                <a:lnTo>
                  <a:pt x="5469009" y="3759125"/>
                </a:lnTo>
                <a:lnTo>
                  <a:pt x="5397748" y="3759125"/>
                </a:lnTo>
                <a:lnTo>
                  <a:pt x="5397728" y="3759126"/>
                </a:lnTo>
                <a:lnTo>
                  <a:pt x="5397708" y="3759125"/>
                </a:lnTo>
                <a:lnTo>
                  <a:pt x="779509" y="3759125"/>
                </a:lnTo>
                <a:lnTo>
                  <a:pt x="779489" y="3759126"/>
                </a:lnTo>
                <a:lnTo>
                  <a:pt x="779470" y="3759125"/>
                </a:lnTo>
                <a:lnTo>
                  <a:pt x="760443" y="3759125"/>
                </a:lnTo>
                <a:lnTo>
                  <a:pt x="760443" y="3758165"/>
                </a:lnTo>
                <a:lnTo>
                  <a:pt x="699791" y="3755102"/>
                </a:lnTo>
                <a:cubicBezTo>
                  <a:pt x="306729" y="3715184"/>
                  <a:pt x="0" y="3383231"/>
                  <a:pt x="0" y="2979637"/>
                </a:cubicBezTo>
                <a:cubicBezTo>
                  <a:pt x="0" y="2549137"/>
                  <a:pt x="348989" y="2200148"/>
                  <a:pt x="779489" y="2200148"/>
                </a:cubicBezTo>
                <a:lnTo>
                  <a:pt x="869383" y="2205818"/>
                </a:lnTo>
                <a:lnTo>
                  <a:pt x="855381" y="2066924"/>
                </a:lnTo>
                <a:cubicBezTo>
                  <a:pt x="855381" y="1555016"/>
                  <a:pt x="1270365" y="1140032"/>
                  <a:pt x="1782273" y="1140032"/>
                </a:cubicBezTo>
                <a:lnTo>
                  <a:pt x="1825926" y="1142236"/>
                </a:lnTo>
                <a:lnTo>
                  <a:pt x="1829983" y="1126458"/>
                </a:lnTo>
                <a:cubicBezTo>
                  <a:pt x="2032967" y="473846"/>
                  <a:pt x="2641701" y="0"/>
                  <a:pt x="3361107" y="0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 w="19050" cap="flat" cmpd="sng" algn="ctr">
            <a:solidFill>
              <a:srgbClr val="0078D7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59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8" name="MS cloud text">
            <a:extLst>
              <a:ext uri="{FF2B5EF4-FFF2-40B4-BE49-F238E27FC236}">
                <a16:creationId xmlns:a16="http://schemas.microsoft.com/office/drawing/2014/main" id="{4D4F1398-A1CE-4A2A-8866-D4119F6993D6}"/>
              </a:ext>
            </a:extLst>
          </p:cNvPr>
          <p:cNvSpPr txBox="1">
            <a:spLocks/>
          </p:cNvSpPr>
          <p:nvPr/>
        </p:nvSpPr>
        <p:spPr>
          <a:xfrm>
            <a:off x="6221969" y="1764027"/>
            <a:ext cx="1758633" cy="299857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defTabSz="672358">
              <a:defRPr/>
            </a:pPr>
            <a:r>
              <a:rPr lang="en-US" sz="1471" kern="0" spc="0" dirty="0">
                <a:solidFill>
                  <a:srgbClr val="002050"/>
                </a:solidFill>
                <a:latin typeface="Segoe UI Semilight"/>
                <a:cs typeface="Segoe UI Semilight" panose="020B0402040204020203" pitchFamily="34" charset="0"/>
              </a:rPr>
              <a:t>Microsoft Azure </a:t>
            </a:r>
            <a:br>
              <a:rPr lang="en-US" sz="1471" kern="0" spc="0" dirty="0">
                <a:solidFill>
                  <a:srgbClr val="002050"/>
                </a:solidFill>
                <a:latin typeface="Segoe UI Semilight"/>
                <a:cs typeface="Segoe UI Semilight" panose="020B0402040204020203" pitchFamily="34" charset="0"/>
              </a:rPr>
            </a:br>
            <a:r>
              <a:rPr lang="en-US" sz="1471" kern="0" spc="0" dirty="0">
                <a:solidFill>
                  <a:srgbClr val="002050"/>
                </a:solidFill>
                <a:latin typeface="Segoe UI Semilight"/>
                <a:cs typeface="Segoe UI Semilight" panose="020B0402040204020203" pitchFamily="34" charset="0"/>
              </a:rPr>
              <a:t>Active Directory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258192C1-5969-4205-A924-D6B8CE020335}"/>
              </a:ext>
            </a:extLst>
          </p:cNvPr>
          <p:cNvSpPr/>
          <p:nvPr/>
        </p:nvSpPr>
        <p:spPr>
          <a:xfrm>
            <a:off x="3561986" y="546644"/>
            <a:ext cx="777696" cy="409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99776">
              <a:defRPr/>
            </a:pPr>
            <a:r>
              <a:rPr lang="en-US" sz="1029" kern="0" dirty="0">
                <a:solidFill>
                  <a:srgbClr val="0078D7"/>
                </a:solidFill>
                <a:latin typeface="Segoe UI"/>
              </a:rPr>
              <a:t>Resources in Azure</a:t>
            </a:r>
          </a:p>
        </p:txBody>
      </p:sp>
      <p:pic>
        <p:nvPicPr>
          <p:cNvPr id="290" name="Picture 289">
            <a:extLst>
              <a:ext uri="{FF2B5EF4-FFF2-40B4-BE49-F238E27FC236}">
                <a16:creationId xmlns:a16="http://schemas.microsoft.com/office/drawing/2014/main" id="{62F3B8EC-7D3E-4EA0-B3C4-5F5E1553541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23647" y="655490"/>
            <a:ext cx="573713" cy="573713"/>
          </a:xfrm>
          <a:prstGeom prst="rect">
            <a:avLst/>
          </a:prstGeom>
        </p:spPr>
      </p:pic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A028ABD-A362-4EE5-920D-EA9CEE35624D}"/>
              </a:ext>
            </a:extLst>
          </p:cNvPr>
          <p:cNvGrpSpPr/>
          <p:nvPr/>
        </p:nvGrpSpPr>
        <p:grpSpPr>
          <a:xfrm>
            <a:off x="3809866" y="3399915"/>
            <a:ext cx="1300620" cy="1300620"/>
            <a:chOff x="9944379" y="4214635"/>
            <a:chExt cx="1768934" cy="1768934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B1C20FC3-34BD-4BBF-BAE0-C9E0F9F573BD}"/>
                </a:ext>
              </a:extLst>
            </p:cNvPr>
            <p:cNvSpPr/>
            <p:nvPr/>
          </p:nvSpPr>
          <p:spPr bwMode="auto">
            <a:xfrm>
              <a:off x="9944379" y="4214635"/>
              <a:ext cx="1768934" cy="17689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9" name="Token returned to use or further proofs (MFA)  are initiated">
              <a:extLst>
                <a:ext uri="{FF2B5EF4-FFF2-40B4-BE49-F238E27FC236}">
                  <a16:creationId xmlns:a16="http://schemas.microsoft.com/office/drawing/2014/main" id="{F4C824CE-A2CA-4297-B050-12EF35CC8358}"/>
                </a:ext>
              </a:extLst>
            </p:cNvPr>
            <p:cNvSpPr txBox="1"/>
            <p:nvPr/>
          </p:nvSpPr>
          <p:spPr>
            <a:xfrm>
              <a:off x="10430180" y="4428857"/>
              <a:ext cx="1034237" cy="84975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1000" kern="0">
                  <a:solidFill>
                    <a:srgbClr val="FFFFFF"/>
                  </a:solidFill>
                </a:defRPr>
              </a:lvl1pPr>
            </a:lstStyle>
            <a:p>
              <a:pPr defTabSz="672334">
                <a:defRPr/>
              </a:pPr>
              <a:r>
                <a:rPr lang="en-US" sz="865" dirty="0">
                  <a:solidFill>
                    <a:srgbClr val="505050"/>
                  </a:solidFill>
                  <a:latin typeface="Segoe UI"/>
                </a:rPr>
                <a:t>On-premises applications</a:t>
              </a:r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F40C1AF0-4645-4CB3-8A79-450D4E95D2EE}"/>
                </a:ext>
              </a:extLst>
            </p:cNvPr>
            <p:cNvGrpSpPr/>
            <p:nvPr/>
          </p:nvGrpSpPr>
          <p:grpSpPr>
            <a:xfrm>
              <a:off x="10985653" y="4923780"/>
              <a:ext cx="478765" cy="471908"/>
              <a:chOff x="9168011" y="5170684"/>
              <a:chExt cx="665163" cy="655637"/>
            </a:xfrm>
          </p:grpSpPr>
          <p:sp>
            <p:nvSpPr>
              <p:cNvPr id="321" name="Freeform 44">
                <a:extLst>
                  <a:ext uri="{FF2B5EF4-FFF2-40B4-BE49-F238E27FC236}">
                    <a16:creationId xmlns:a16="http://schemas.microsoft.com/office/drawing/2014/main" id="{94F1FA0D-A759-431A-85FF-9A71CCE2D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8012" y="5170684"/>
                <a:ext cx="244474" cy="266700"/>
              </a:xfrm>
              <a:custGeom>
                <a:avLst/>
                <a:gdLst>
                  <a:gd name="T0" fmla="*/ 82 w 82"/>
                  <a:gd name="T1" fmla="*/ 76 h 82"/>
                  <a:gd name="T2" fmla="*/ 76 w 82"/>
                  <a:gd name="T3" fmla="*/ 82 h 82"/>
                  <a:gd name="T4" fmla="*/ 6 w 82"/>
                  <a:gd name="T5" fmla="*/ 82 h 82"/>
                  <a:gd name="T6" fmla="*/ 0 w 82"/>
                  <a:gd name="T7" fmla="*/ 76 h 82"/>
                  <a:gd name="T8" fmla="*/ 0 w 82"/>
                  <a:gd name="T9" fmla="*/ 5 h 82"/>
                  <a:gd name="T10" fmla="*/ 6 w 82"/>
                  <a:gd name="T11" fmla="*/ 0 h 82"/>
                  <a:gd name="T12" fmla="*/ 76 w 82"/>
                  <a:gd name="T13" fmla="*/ 0 h 82"/>
                  <a:gd name="T14" fmla="*/ 82 w 82"/>
                  <a:gd name="T15" fmla="*/ 5 h 82"/>
                  <a:gd name="T16" fmla="*/ 82 w 82"/>
                  <a:gd name="T17" fmla="*/ 7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82">
                    <a:moveTo>
                      <a:pt x="82" y="76"/>
                    </a:moveTo>
                    <a:cubicBezTo>
                      <a:pt x="82" y="79"/>
                      <a:pt x="79" y="82"/>
                      <a:pt x="76" y="82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2" y="82"/>
                      <a:pt x="0" y="79"/>
                      <a:pt x="0" y="7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2"/>
                      <a:pt x="82" y="5"/>
                    </a:cubicBezTo>
                    <a:lnTo>
                      <a:pt x="82" y="76"/>
                    </a:lnTo>
                    <a:close/>
                  </a:path>
                </a:pathLst>
              </a:custGeom>
              <a:solidFill>
                <a:schemeClr val="accent4"/>
              </a:solidFill>
              <a:ln w="1905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59113">
                  <a:defRPr/>
                </a:pPr>
                <a:endParaRPr lang="en-US" sz="1298" kern="0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322" name="Freeform 45">
                <a:extLst>
                  <a:ext uri="{FF2B5EF4-FFF2-40B4-BE49-F238E27FC236}">
                    <a16:creationId xmlns:a16="http://schemas.microsoft.com/office/drawing/2014/main" id="{FC9236EC-50E2-4443-AD72-A79240A3E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8014" y="5481833"/>
                <a:ext cx="244474" cy="133350"/>
              </a:xfrm>
              <a:custGeom>
                <a:avLst/>
                <a:gdLst>
                  <a:gd name="T0" fmla="*/ 82 w 82"/>
                  <a:gd name="T1" fmla="*/ 38 h 41"/>
                  <a:gd name="T2" fmla="*/ 76 w 82"/>
                  <a:gd name="T3" fmla="*/ 41 h 41"/>
                  <a:gd name="T4" fmla="*/ 6 w 82"/>
                  <a:gd name="T5" fmla="*/ 41 h 41"/>
                  <a:gd name="T6" fmla="*/ 0 w 82"/>
                  <a:gd name="T7" fmla="*/ 38 h 41"/>
                  <a:gd name="T8" fmla="*/ 0 w 82"/>
                  <a:gd name="T9" fmla="*/ 3 h 41"/>
                  <a:gd name="T10" fmla="*/ 6 w 82"/>
                  <a:gd name="T11" fmla="*/ 0 h 41"/>
                  <a:gd name="T12" fmla="*/ 76 w 82"/>
                  <a:gd name="T13" fmla="*/ 0 h 41"/>
                  <a:gd name="T14" fmla="*/ 82 w 82"/>
                  <a:gd name="T15" fmla="*/ 3 h 41"/>
                  <a:gd name="T16" fmla="*/ 82 w 82"/>
                  <a:gd name="T17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41">
                    <a:moveTo>
                      <a:pt x="82" y="38"/>
                    </a:moveTo>
                    <a:cubicBezTo>
                      <a:pt x="82" y="39"/>
                      <a:pt x="79" y="41"/>
                      <a:pt x="76" y="41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2" y="41"/>
                      <a:pt x="0" y="39"/>
                      <a:pt x="0" y="38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6" y="0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9" y="0"/>
                      <a:pt x="82" y="1"/>
                      <a:pt x="82" y="3"/>
                    </a:cubicBezTo>
                    <a:lnTo>
                      <a:pt x="82" y="3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59113">
                  <a:defRPr/>
                </a:pPr>
                <a:endParaRPr lang="en-US" sz="1298" kern="0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323" name="Freeform 46">
                <a:extLst>
                  <a:ext uri="{FF2B5EF4-FFF2-40B4-BE49-F238E27FC236}">
                    <a16:creationId xmlns:a16="http://schemas.microsoft.com/office/drawing/2014/main" id="{F8BA1DCF-6647-4722-9B03-9FA569FC8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6935" y="5170684"/>
                <a:ext cx="376238" cy="444499"/>
              </a:xfrm>
              <a:custGeom>
                <a:avLst/>
                <a:gdLst>
                  <a:gd name="T0" fmla="*/ 126 w 126"/>
                  <a:gd name="T1" fmla="*/ 127 h 137"/>
                  <a:gd name="T2" fmla="*/ 117 w 126"/>
                  <a:gd name="T3" fmla="*/ 137 h 137"/>
                  <a:gd name="T4" fmla="*/ 9 w 126"/>
                  <a:gd name="T5" fmla="*/ 137 h 137"/>
                  <a:gd name="T6" fmla="*/ 0 w 126"/>
                  <a:gd name="T7" fmla="*/ 127 h 137"/>
                  <a:gd name="T8" fmla="*/ 0 w 126"/>
                  <a:gd name="T9" fmla="*/ 9 h 137"/>
                  <a:gd name="T10" fmla="*/ 9 w 126"/>
                  <a:gd name="T11" fmla="*/ 0 h 137"/>
                  <a:gd name="T12" fmla="*/ 117 w 126"/>
                  <a:gd name="T13" fmla="*/ 0 h 137"/>
                  <a:gd name="T14" fmla="*/ 126 w 126"/>
                  <a:gd name="T15" fmla="*/ 9 h 137"/>
                  <a:gd name="T16" fmla="*/ 126 w 126"/>
                  <a:gd name="T17" fmla="*/ 1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37">
                    <a:moveTo>
                      <a:pt x="126" y="127"/>
                    </a:moveTo>
                    <a:cubicBezTo>
                      <a:pt x="126" y="133"/>
                      <a:pt x="122" y="137"/>
                      <a:pt x="117" y="137"/>
                    </a:cubicBezTo>
                    <a:cubicBezTo>
                      <a:pt x="9" y="137"/>
                      <a:pt x="9" y="137"/>
                      <a:pt x="9" y="137"/>
                    </a:cubicBezTo>
                    <a:cubicBezTo>
                      <a:pt x="4" y="137"/>
                      <a:pt x="0" y="133"/>
                      <a:pt x="0" y="12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2" y="0"/>
                      <a:pt x="126" y="4"/>
                      <a:pt x="126" y="9"/>
                    </a:cubicBezTo>
                    <a:lnTo>
                      <a:pt x="126" y="127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59113">
                  <a:defRPr/>
                </a:pPr>
                <a:endParaRPr lang="en-US" sz="1298" kern="0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  <p:sp>
            <p:nvSpPr>
              <p:cNvPr id="324" name="Freeform 47">
                <a:extLst>
                  <a:ext uri="{FF2B5EF4-FFF2-40B4-BE49-F238E27FC236}">
                    <a16:creationId xmlns:a16="http://schemas.microsoft.com/office/drawing/2014/main" id="{B63EB08B-2E5D-46D0-94EE-A5A6F8630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8011" y="5667570"/>
                <a:ext cx="665163" cy="158751"/>
              </a:xfrm>
              <a:custGeom>
                <a:avLst/>
                <a:gdLst>
                  <a:gd name="T0" fmla="*/ 223 w 223"/>
                  <a:gd name="T1" fmla="*/ 46 h 49"/>
                  <a:gd name="T2" fmla="*/ 208 w 223"/>
                  <a:gd name="T3" fmla="*/ 49 h 49"/>
                  <a:gd name="T4" fmla="*/ 15 w 223"/>
                  <a:gd name="T5" fmla="*/ 49 h 49"/>
                  <a:gd name="T6" fmla="*/ 0 w 223"/>
                  <a:gd name="T7" fmla="*/ 46 h 49"/>
                  <a:gd name="T8" fmla="*/ 0 w 223"/>
                  <a:gd name="T9" fmla="*/ 3 h 49"/>
                  <a:gd name="T10" fmla="*/ 15 w 223"/>
                  <a:gd name="T11" fmla="*/ 0 h 49"/>
                  <a:gd name="T12" fmla="*/ 208 w 223"/>
                  <a:gd name="T13" fmla="*/ 0 h 49"/>
                  <a:gd name="T14" fmla="*/ 223 w 223"/>
                  <a:gd name="T15" fmla="*/ 3 h 49"/>
                  <a:gd name="T16" fmla="*/ 223 w 223"/>
                  <a:gd name="T17" fmla="*/ 4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3" h="49">
                    <a:moveTo>
                      <a:pt x="223" y="46"/>
                    </a:moveTo>
                    <a:cubicBezTo>
                      <a:pt x="223" y="48"/>
                      <a:pt x="216" y="49"/>
                      <a:pt x="208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7" y="49"/>
                      <a:pt x="0" y="48"/>
                      <a:pt x="0" y="46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7" y="0"/>
                      <a:pt x="15" y="0"/>
                    </a:cubicBezTo>
                    <a:cubicBezTo>
                      <a:pt x="208" y="0"/>
                      <a:pt x="208" y="0"/>
                      <a:pt x="208" y="0"/>
                    </a:cubicBezTo>
                    <a:cubicBezTo>
                      <a:pt x="216" y="0"/>
                      <a:pt x="223" y="1"/>
                      <a:pt x="223" y="3"/>
                    </a:cubicBezTo>
                    <a:lnTo>
                      <a:pt x="223" y="46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5910" tIns="32955" rIns="65910" bIns="32955" numCol="1" anchor="t" anchorCtr="0" compatLnSpc="1">
                <a:prstTxWarp prst="textNoShape">
                  <a:avLst/>
                </a:prstTxWarp>
              </a:bodyPr>
              <a:lstStyle/>
              <a:p>
                <a:pPr defTabSz="659113">
                  <a:defRPr/>
                </a:pPr>
                <a:endParaRPr lang="en-US" sz="1298" kern="0" dirty="0">
                  <a:ln w="12700">
                    <a:solidFill>
                      <a:srgbClr val="505050"/>
                    </a:solidFill>
                  </a:ln>
                  <a:solidFill>
                    <a:srgbClr val="002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089E2579-5981-40E0-834B-F4CCADA113B6}"/>
              </a:ext>
            </a:extLst>
          </p:cNvPr>
          <p:cNvGrpSpPr/>
          <p:nvPr/>
        </p:nvGrpSpPr>
        <p:grpSpPr>
          <a:xfrm>
            <a:off x="2915816" y="3729489"/>
            <a:ext cx="2300677" cy="1318069"/>
            <a:chOff x="7985545" y="4468077"/>
            <a:chExt cx="3129080" cy="1792666"/>
          </a:xfrm>
        </p:grpSpPr>
        <p:sp>
          <p:nvSpPr>
            <p:cNvPr id="326" name="Freeform 280">
              <a:extLst>
                <a:ext uri="{FF2B5EF4-FFF2-40B4-BE49-F238E27FC236}">
                  <a16:creationId xmlns:a16="http://schemas.microsoft.com/office/drawing/2014/main" id="{75180D4B-85AF-4158-B942-6D815CA3CBD0}"/>
                </a:ext>
              </a:extLst>
            </p:cNvPr>
            <p:cNvSpPr/>
            <p:nvPr/>
          </p:nvSpPr>
          <p:spPr bwMode="auto">
            <a:xfrm>
              <a:off x="7985545" y="4468077"/>
              <a:ext cx="3129080" cy="179266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1820" tIns="105456" rIns="131820" bIns="105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7213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3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8026C7E5-8668-4B7F-9E27-9B1790894964}"/>
                </a:ext>
              </a:extLst>
            </p:cNvPr>
            <p:cNvSpPr/>
            <p:nvPr/>
          </p:nvSpPr>
          <p:spPr bwMode="auto">
            <a:xfrm>
              <a:off x="9497910" y="5128798"/>
              <a:ext cx="1341506" cy="1120654"/>
            </a:xfrm>
            <a:prstGeom prst="rect">
              <a:avLst/>
            </a:prstGeom>
          </p:spPr>
          <p:txBody>
            <a:bodyPr vert="horz" wrap="square" lIns="107571" tIns="67232" rIns="107571" bIns="67232" rtlCol="0" anchor="t">
              <a:noAutofit/>
            </a:bodyPr>
            <a:lstStyle/>
            <a:p>
              <a:pPr defTabSz="685845">
                <a:lnSpc>
                  <a:spcPct val="90000"/>
                </a:lnSpc>
                <a:spcBef>
                  <a:spcPct val="0"/>
                </a:spcBef>
                <a:defRPr/>
              </a:pPr>
              <a:br>
                <a:rPr lang="en-US" sz="1471" kern="0" dirty="0">
                  <a:ln w="3175">
                    <a:noFill/>
                  </a:ln>
                  <a:solidFill>
                    <a:srgbClr val="002050"/>
                  </a:solidFill>
                  <a:latin typeface="Segoe UI Semilight"/>
                  <a:cs typeface="Segoe UI Semilight" panose="020B0402040204020203" pitchFamily="34" charset="0"/>
                </a:rPr>
              </a:br>
              <a:r>
                <a:rPr lang="en-US" sz="1471" kern="0" dirty="0">
                  <a:ln w="3175">
                    <a:noFill/>
                  </a:ln>
                  <a:solidFill>
                    <a:srgbClr val="002050"/>
                  </a:solidFill>
                  <a:latin typeface="Segoe UI Semilight"/>
                  <a:cs typeface="Segoe UI Semilight" panose="020B0402040204020203" pitchFamily="34" charset="0"/>
                </a:rPr>
                <a:t>On-</a:t>
              </a:r>
              <a:br>
                <a:rPr lang="en-US" sz="1471" kern="0" dirty="0">
                  <a:ln w="3175">
                    <a:noFill/>
                  </a:ln>
                  <a:solidFill>
                    <a:srgbClr val="002050"/>
                  </a:solidFill>
                  <a:latin typeface="Segoe UI Semilight"/>
                  <a:cs typeface="Segoe UI Semilight" panose="020B0402040204020203" pitchFamily="34" charset="0"/>
                </a:rPr>
              </a:br>
              <a:r>
                <a:rPr lang="en-US" sz="1471" kern="0" dirty="0">
                  <a:ln w="3175">
                    <a:noFill/>
                  </a:ln>
                  <a:solidFill>
                    <a:srgbClr val="002050"/>
                  </a:solidFill>
                  <a:latin typeface="Segoe UI Semilight"/>
                  <a:cs typeface="Segoe UI Semilight" panose="020B0402040204020203" pitchFamily="34" charset="0"/>
                </a:rPr>
                <a:t>premises</a:t>
              </a:r>
            </a:p>
          </p:txBody>
        </p:sp>
        <p:grpSp>
          <p:nvGrpSpPr>
            <p:cNvPr id="328" name="Group 207">
              <a:extLst>
                <a:ext uri="{FF2B5EF4-FFF2-40B4-BE49-F238E27FC236}">
                  <a16:creationId xmlns:a16="http://schemas.microsoft.com/office/drawing/2014/main" id="{06D9166A-C097-4FC6-8FF7-FE6C7D96A5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732720" y="5421290"/>
              <a:ext cx="672524" cy="654403"/>
              <a:chOff x="3750" y="2040"/>
              <a:chExt cx="334" cy="325"/>
            </a:xfrm>
          </p:grpSpPr>
          <p:sp>
            <p:nvSpPr>
              <p:cNvPr id="330" name="Rectangle 208">
                <a:extLst>
                  <a:ext uri="{FF2B5EF4-FFF2-40B4-BE49-F238E27FC236}">
                    <a16:creationId xmlns:a16="http://schemas.microsoft.com/office/drawing/2014/main" id="{9C4ED17A-BC71-4671-AE68-7FB910008B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0" y="2071"/>
                <a:ext cx="150" cy="294"/>
              </a:xfrm>
              <a:prstGeom prst="rect">
                <a:avLst/>
              </a:pr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1" name="Freeform 209">
                <a:extLst>
                  <a:ext uri="{FF2B5EF4-FFF2-40B4-BE49-F238E27FC236}">
                    <a16:creationId xmlns:a16="http://schemas.microsoft.com/office/drawing/2014/main" id="{488DFB01-8F49-4200-9A19-D24E14B48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0" y="2146"/>
                <a:ext cx="83" cy="219"/>
              </a:xfrm>
              <a:custGeom>
                <a:avLst/>
                <a:gdLst>
                  <a:gd name="T0" fmla="*/ 83 w 83"/>
                  <a:gd name="T1" fmla="*/ 219 h 219"/>
                  <a:gd name="T2" fmla="*/ 0 w 83"/>
                  <a:gd name="T3" fmla="*/ 219 h 219"/>
                  <a:gd name="T4" fmla="*/ 0 w 83"/>
                  <a:gd name="T5" fmla="*/ 0 h 219"/>
                  <a:gd name="T6" fmla="*/ 83 w 83"/>
                  <a:gd name="T7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219">
                    <a:moveTo>
                      <a:pt x="83" y="219"/>
                    </a:moveTo>
                    <a:lnTo>
                      <a:pt x="0" y="219"/>
                    </a:lnTo>
                    <a:lnTo>
                      <a:pt x="0" y="0"/>
                    </a:lnTo>
                    <a:lnTo>
                      <a:pt x="83" y="0"/>
                    </a:lnTo>
                  </a:path>
                </a:pathLst>
              </a:cu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2" name="Freeform 210">
                <a:extLst>
                  <a:ext uri="{FF2B5EF4-FFF2-40B4-BE49-F238E27FC236}">
                    <a16:creationId xmlns:a16="http://schemas.microsoft.com/office/drawing/2014/main" id="{0EA46A9A-4F8B-4F91-A5E1-508D3EFB4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2224"/>
                <a:ext cx="47" cy="141"/>
              </a:xfrm>
              <a:custGeom>
                <a:avLst/>
                <a:gdLst>
                  <a:gd name="T0" fmla="*/ 0 w 47"/>
                  <a:gd name="T1" fmla="*/ 141 h 141"/>
                  <a:gd name="T2" fmla="*/ 47 w 47"/>
                  <a:gd name="T3" fmla="*/ 141 h 141"/>
                  <a:gd name="T4" fmla="*/ 47 w 47"/>
                  <a:gd name="T5" fmla="*/ 0 h 141"/>
                  <a:gd name="T6" fmla="*/ 0 w 47"/>
                  <a:gd name="T7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41">
                    <a:moveTo>
                      <a:pt x="0" y="141"/>
                    </a:moveTo>
                    <a:lnTo>
                      <a:pt x="47" y="141"/>
                    </a:lnTo>
                    <a:lnTo>
                      <a:pt x="47" y="0"/>
                    </a:lnTo>
                    <a:lnTo>
                      <a:pt x="0" y="0"/>
                    </a:lnTo>
                  </a:path>
                </a:pathLst>
              </a:cu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3" name="Freeform 211">
                <a:extLst>
                  <a:ext uri="{FF2B5EF4-FFF2-40B4-BE49-F238E27FC236}">
                    <a16:creationId xmlns:a16="http://schemas.microsoft.com/office/drawing/2014/main" id="{8CDDD345-5648-41C5-B8AA-0AACB1D53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312"/>
                <a:ext cx="36" cy="53"/>
              </a:xfrm>
              <a:custGeom>
                <a:avLst/>
                <a:gdLst>
                  <a:gd name="T0" fmla="*/ 19 w 19"/>
                  <a:gd name="T1" fmla="*/ 28 h 28"/>
                  <a:gd name="T2" fmla="*/ 19 w 19"/>
                  <a:gd name="T3" fmla="*/ 10 h 28"/>
                  <a:gd name="T4" fmla="*/ 9 w 19"/>
                  <a:gd name="T5" fmla="*/ 0 h 28"/>
                  <a:gd name="T6" fmla="*/ 0 w 19"/>
                  <a:gd name="T7" fmla="*/ 10 h 28"/>
                  <a:gd name="T8" fmla="*/ 0 w 1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8">
                    <a:moveTo>
                      <a:pt x="19" y="28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5"/>
                      <a:pt x="15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4" name="Rectangle 212">
                <a:extLst>
                  <a:ext uri="{FF2B5EF4-FFF2-40B4-BE49-F238E27FC236}">
                    <a16:creationId xmlns:a16="http://schemas.microsoft.com/office/drawing/2014/main" id="{FB119DFB-79A3-4254-854C-86855513DF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2040"/>
                <a:ext cx="42" cy="31"/>
              </a:xfrm>
              <a:prstGeom prst="rect">
                <a:avLst/>
              </a:prstGeom>
              <a:noFill/>
              <a:ln w="15875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5" name="Rectangle 213">
                <a:extLst>
                  <a:ext uri="{FF2B5EF4-FFF2-40B4-BE49-F238E27FC236}">
                    <a16:creationId xmlns:a16="http://schemas.microsoft.com/office/drawing/2014/main" id="{465F5F3B-BD44-42AA-B49D-56F9BD752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09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6" name="Rectangle 214">
                <a:extLst>
                  <a:ext uri="{FF2B5EF4-FFF2-40B4-BE49-F238E27FC236}">
                    <a16:creationId xmlns:a16="http://schemas.microsoft.com/office/drawing/2014/main" id="{4C352D8C-72F5-4896-9875-31851D9AF6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13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7" name="Rectangle 215">
                <a:extLst>
                  <a:ext uri="{FF2B5EF4-FFF2-40B4-BE49-F238E27FC236}">
                    <a16:creationId xmlns:a16="http://schemas.microsoft.com/office/drawing/2014/main" id="{C531EEAC-F9A5-4469-B111-10139735C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8" name="Rectangle 216">
                <a:extLst>
                  <a:ext uri="{FF2B5EF4-FFF2-40B4-BE49-F238E27FC236}">
                    <a16:creationId xmlns:a16="http://schemas.microsoft.com/office/drawing/2014/main" id="{C99E282B-2436-489E-A163-E4EDF1891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39" name="Rectangle 217">
                <a:extLst>
                  <a:ext uri="{FF2B5EF4-FFF2-40B4-BE49-F238E27FC236}">
                    <a16:creationId xmlns:a16="http://schemas.microsoft.com/office/drawing/2014/main" id="{A043D2D5-1CD5-4F87-97F2-A353B9A12D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0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0" name="Rectangle 218">
                <a:extLst>
                  <a:ext uri="{FF2B5EF4-FFF2-40B4-BE49-F238E27FC236}">
                    <a16:creationId xmlns:a16="http://schemas.microsoft.com/office/drawing/2014/main" id="{C7381C31-98A3-4E72-A6C6-E734AFC1F9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09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1" name="Rectangle 219">
                <a:extLst>
                  <a:ext uri="{FF2B5EF4-FFF2-40B4-BE49-F238E27FC236}">
                    <a16:creationId xmlns:a16="http://schemas.microsoft.com/office/drawing/2014/main" id="{8B1F91B2-F8C1-4685-8AC0-D790ED1AEF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13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2" name="Rectangle 220">
                <a:extLst>
                  <a:ext uri="{FF2B5EF4-FFF2-40B4-BE49-F238E27FC236}">
                    <a16:creationId xmlns:a16="http://schemas.microsoft.com/office/drawing/2014/main" id="{A7D2AB90-A976-4268-851D-E609D39C7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3" name="Rectangle 221">
                <a:extLst>
                  <a:ext uri="{FF2B5EF4-FFF2-40B4-BE49-F238E27FC236}">
                    <a16:creationId xmlns:a16="http://schemas.microsoft.com/office/drawing/2014/main" id="{27C4668C-B2E0-402A-BEE7-C0EA6E9D8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4" name="Rectangle 222">
                <a:extLst>
                  <a:ext uri="{FF2B5EF4-FFF2-40B4-BE49-F238E27FC236}">
                    <a16:creationId xmlns:a16="http://schemas.microsoft.com/office/drawing/2014/main" id="{02FD070D-32E7-40D1-BC95-E2073E9A3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5" name="Rectangle 223">
                <a:extLst>
                  <a:ext uri="{FF2B5EF4-FFF2-40B4-BE49-F238E27FC236}">
                    <a16:creationId xmlns:a16="http://schemas.microsoft.com/office/drawing/2014/main" id="{96EDCE53-A0FF-43E1-A63F-31E79BDBE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09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6" name="Rectangle 224">
                <a:extLst>
                  <a:ext uri="{FF2B5EF4-FFF2-40B4-BE49-F238E27FC236}">
                    <a16:creationId xmlns:a16="http://schemas.microsoft.com/office/drawing/2014/main" id="{59976979-0BF4-41B2-9E20-702D9DF69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138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7" name="Rectangle 225">
                <a:extLst>
                  <a:ext uri="{FF2B5EF4-FFF2-40B4-BE49-F238E27FC236}">
                    <a16:creationId xmlns:a16="http://schemas.microsoft.com/office/drawing/2014/main" id="{E862E089-00F7-4FFC-9AA2-98DA45AB4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8" name="Rectangle 226">
                <a:extLst>
                  <a:ext uri="{FF2B5EF4-FFF2-40B4-BE49-F238E27FC236}">
                    <a16:creationId xmlns:a16="http://schemas.microsoft.com/office/drawing/2014/main" id="{8380E276-D9FC-41F8-8306-4CADBAFF4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49" name="Rectangle 227">
                <a:extLst>
                  <a:ext uri="{FF2B5EF4-FFF2-40B4-BE49-F238E27FC236}">
                    <a16:creationId xmlns:a16="http://schemas.microsoft.com/office/drawing/2014/main" id="{16C29C4C-B64C-4560-946C-049B3F087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7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0" name="Rectangle 228">
                <a:extLst>
                  <a:ext uri="{FF2B5EF4-FFF2-40B4-BE49-F238E27FC236}">
                    <a16:creationId xmlns:a16="http://schemas.microsoft.com/office/drawing/2014/main" id="{38A9672B-4FA5-406C-A64F-A49483AFB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1" name="Rectangle 229">
                <a:extLst>
                  <a:ext uri="{FF2B5EF4-FFF2-40B4-BE49-F238E27FC236}">
                    <a16:creationId xmlns:a16="http://schemas.microsoft.com/office/drawing/2014/main" id="{6B38C6A3-3E62-417F-B229-A954BF262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2" name="Rectangle 230">
                <a:extLst>
                  <a:ext uri="{FF2B5EF4-FFF2-40B4-BE49-F238E27FC236}">
                    <a16:creationId xmlns:a16="http://schemas.microsoft.com/office/drawing/2014/main" id="{2CA25B4F-2D82-4BDE-A27B-B2504736A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3" name="Rectangle 231">
                <a:extLst>
                  <a:ext uri="{FF2B5EF4-FFF2-40B4-BE49-F238E27FC236}">
                    <a16:creationId xmlns:a16="http://schemas.microsoft.com/office/drawing/2014/main" id="{D9B92CF6-0CE5-4743-A02B-24BA24F4D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2176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4" name="Rectangle 232">
                <a:extLst>
                  <a:ext uri="{FF2B5EF4-FFF2-40B4-BE49-F238E27FC236}">
                    <a16:creationId xmlns:a16="http://schemas.microsoft.com/office/drawing/2014/main" id="{52A248B6-2DAD-41E2-83FE-2FB267C842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2216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5" name="Rectangle 233">
                <a:extLst>
                  <a:ext uri="{FF2B5EF4-FFF2-40B4-BE49-F238E27FC236}">
                    <a16:creationId xmlns:a16="http://schemas.microsoft.com/office/drawing/2014/main" id="{DA605973-BF6C-4233-937F-4FD8145579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2254"/>
                <a:ext cx="15" cy="16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6" name="Rectangle 234">
                <a:extLst>
                  <a:ext uri="{FF2B5EF4-FFF2-40B4-BE49-F238E27FC236}">
                    <a16:creationId xmlns:a16="http://schemas.microsoft.com/office/drawing/2014/main" id="{981B0953-4560-49A8-B06D-3372A6DE8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295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7" name="Rectangle 235">
                <a:extLst>
                  <a:ext uri="{FF2B5EF4-FFF2-40B4-BE49-F238E27FC236}">
                    <a16:creationId xmlns:a16="http://schemas.microsoft.com/office/drawing/2014/main" id="{3CCC18CD-4508-4305-B624-F88EF7321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2295"/>
                <a:ext cx="15" cy="15"/>
              </a:xfrm>
              <a:prstGeom prst="rect">
                <a:avLst/>
              </a:prstGeom>
              <a:solidFill>
                <a:schemeClr val="accent4"/>
              </a:solidFill>
              <a:ln w="31750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pic>
          <p:nvPicPr>
            <p:cNvPr id="329" name="Picture 328">
              <a:extLst>
                <a:ext uri="{FF2B5EF4-FFF2-40B4-BE49-F238E27FC236}">
                  <a16:creationId xmlns:a16="http://schemas.microsoft.com/office/drawing/2014/main" id="{2B363ABC-4591-40AC-9998-6FDFA9ED1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64792" y="4594782"/>
              <a:ext cx="986067" cy="652749"/>
            </a:xfrm>
            <a:prstGeom prst="rect">
              <a:avLst/>
            </a:prstGeom>
          </p:spPr>
        </p:pic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70F6DE09-2D47-4A47-861D-111D28C70FA6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solidFill>
                  <a:schemeClr val="bg1"/>
                </a:solidFill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8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C2722-1A6A-4A07-89B2-95E7998C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Governance, Risk Management &amp; Compliance</a:t>
            </a:r>
            <a:br>
              <a:rPr lang="en-US" dirty="0"/>
            </a:br>
            <a:r>
              <a:rPr lang="en-US" sz="2700" dirty="0"/>
              <a:t>The top 4 questions we hear from customers…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4F150DB-4CFE-4A86-99A5-D7164C83FCB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200" y="1851670"/>
          <a:ext cx="8229600" cy="2093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7C7F8B6-B8C6-493A-8AB0-3B75B66E4091}"/>
              </a:ext>
            </a:extLst>
          </p:cNvPr>
          <p:cNvSpPr/>
          <p:nvPr/>
        </p:nvSpPr>
        <p:spPr>
          <a:xfrm>
            <a:off x="0" y="480399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861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025041-A8BC-40CE-9C99-71A206691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AD B2B collaboration?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AFF99C3-F674-495C-8A7D-F2AF479417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Work safely and securely with users from any other organization</a:t>
            </a:r>
          </a:p>
          <a:p>
            <a:endParaRPr lang="en-US" dirty="0"/>
          </a:p>
          <a:p>
            <a:r>
              <a:rPr lang="en-US" dirty="0"/>
              <a:t>Organizations can be with Azure AD</a:t>
            </a:r>
          </a:p>
          <a:p>
            <a:pPr lvl="1"/>
            <a:r>
              <a:rPr lang="da-DK" dirty="0"/>
              <a:t>Cloud </a:t>
            </a:r>
            <a:r>
              <a:rPr lang="en-US" dirty="0"/>
              <a:t>only</a:t>
            </a:r>
            <a:r>
              <a:rPr lang="da-DK" dirty="0"/>
              <a:t> and hybrid</a:t>
            </a:r>
            <a:endParaRPr lang="en-US" dirty="0"/>
          </a:p>
          <a:p>
            <a:r>
              <a:rPr lang="da-DK" dirty="0"/>
              <a:t>O</a:t>
            </a:r>
            <a:r>
              <a:rPr lang="en-US" dirty="0"/>
              <a:t>r without Azure AD</a:t>
            </a:r>
          </a:p>
          <a:p>
            <a:pPr lvl="1"/>
            <a:r>
              <a:rPr lang="da-DK" dirty="0"/>
              <a:t>O</a:t>
            </a:r>
            <a:r>
              <a:rPr lang="en-US" dirty="0"/>
              <a:t>n-</a:t>
            </a:r>
            <a:r>
              <a:rPr lang="en-US" dirty="0" err="1"/>
              <a:t>prem</a:t>
            </a:r>
            <a:r>
              <a:rPr lang="en-US" dirty="0"/>
              <a:t> AD only</a:t>
            </a:r>
          </a:p>
          <a:p>
            <a:r>
              <a:rPr lang="en-US" dirty="0"/>
              <a:t>Even without an IT organization (bring your own identity)</a:t>
            </a:r>
          </a:p>
          <a:p>
            <a:pPr lvl="1"/>
            <a:r>
              <a:rPr lang="da-DK" dirty="0"/>
              <a:t>H</a:t>
            </a:r>
            <a:r>
              <a:rPr lang="en-US" dirty="0" err="1"/>
              <a:t>otmail</a:t>
            </a:r>
            <a:r>
              <a:rPr lang="en-US" dirty="0"/>
              <a:t>, Gmail, Yahoo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0B73F0-4A8D-417E-B6FD-C68CCD50A562}"/>
              </a:ext>
            </a:extLst>
          </p:cNvPr>
          <p:cNvSpPr/>
          <p:nvPr/>
        </p:nvSpPr>
        <p:spPr>
          <a:xfrm>
            <a:off x="0" y="4807744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60734548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3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4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9194DB650B1C4189DF0A125A07D37D" ma:contentTypeVersion="4" ma:contentTypeDescription="Create a new document." ma:contentTypeScope="" ma:versionID="9334834bf64133d6001fdc8ccc148d5b">
  <xsd:schema xmlns:xsd="http://www.w3.org/2001/XMLSchema" xmlns:xs="http://www.w3.org/2001/XMLSchema" xmlns:p="http://schemas.microsoft.com/office/2006/metadata/properties" xmlns:ns2="0146c59d-7ad6-4200-8c8b-493582b5f408" targetNamespace="http://schemas.microsoft.com/office/2006/metadata/properties" ma:root="true" ma:fieldsID="ea272a4849517d018552dff77ea26e5d" ns2:_="">
    <xsd:import namespace="0146c59d-7ad6-4200-8c8b-493582b5f4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46c59d-7ad6-4200-8c8b-493582b5f4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0DF7592-7F1D-4CF2-8417-C1BAE393DDE8}"/>
</file>

<file path=customXml/itemProps2.xml><?xml version="1.0" encoding="utf-8"?>
<ds:datastoreItem xmlns:ds="http://schemas.openxmlformats.org/officeDocument/2006/customXml" ds:itemID="{AE69CB6E-6A4B-418E-B239-CE1258A610B3}"/>
</file>

<file path=customXml/itemProps3.xml><?xml version="1.0" encoding="utf-8"?>
<ds:datastoreItem xmlns:ds="http://schemas.openxmlformats.org/officeDocument/2006/customXml" ds:itemID="{5A3E6F5C-81DF-497B-83A8-7AA620E886A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956</Words>
  <Application>Microsoft Office PowerPoint</Application>
  <PresentationFormat>Skærmshow (16:9)</PresentationFormat>
  <Paragraphs>239</Paragraphs>
  <Slides>42</Slides>
  <Notes>24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12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42</vt:i4>
      </vt:variant>
    </vt:vector>
  </HeadingPairs>
  <TitlesOfParts>
    <vt:vector size="56" baseType="lpstr">
      <vt:lpstr>MS PGothic</vt:lpstr>
      <vt:lpstr>MS PGothic</vt:lpstr>
      <vt:lpstr>Arial</vt:lpstr>
      <vt:lpstr>Calibri</vt:lpstr>
      <vt:lpstr>Century Gothic</vt:lpstr>
      <vt:lpstr>Museo Sans 100</vt:lpstr>
      <vt:lpstr>Museo Sans 300</vt:lpstr>
      <vt:lpstr>Segoe UI</vt:lpstr>
      <vt:lpstr>Segoe UI Light</vt:lpstr>
      <vt:lpstr>Segoe UI Semilight</vt:lpstr>
      <vt:lpstr>Verdana</vt:lpstr>
      <vt:lpstr>Wingdings</vt:lpstr>
      <vt:lpstr>PPT-mal_NIC</vt:lpstr>
      <vt:lpstr>1_PPT-mal_NIC</vt:lpstr>
      <vt:lpstr>PowerPoint-præsentation</vt:lpstr>
      <vt:lpstr>PowerPoint-præsentation</vt:lpstr>
      <vt:lpstr>PowerPoint-præsentation</vt:lpstr>
      <vt:lpstr>PowerPoint-præsentation</vt:lpstr>
      <vt:lpstr>Key Takeways</vt:lpstr>
      <vt:lpstr>Introduction to Azure B2B</vt:lpstr>
      <vt:lpstr>PowerPoint-præsentation</vt:lpstr>
      <vt:lpstr>Governance, Risk Management &amp; Compliance The top 4 questions we hear from customers…</vt:lpstr>
      <vt:lpstr>What is Azure AD B2B collaboration?</vt:lpstr>
      <vt:lpstr>DEMO</vt:lpstr>
      <vt:lpstr>Guest Access for SharePoint Online</vt:lpstr>
      <vt:lpstr>Microsoft Teams</vt:lpstr>
      <vt:lpstr>DEMO</vt:lpstr>
      <vt:lpstr>Conditional Access and B2B</vt:lpstr>
      <vt:lpstr>“THE PERIMETER CAN’T PROTECT THE DATA ANYMORE»</vt:lpstr>
      <vt:lpstr>Conditional Access</vt:lpstr>
      <vt:lpstr>PowerPoint-præsentation</vt:lpstr>
      <vt:lpstr>Conditional Access</vt:lpstr>
      <vt:lpstr>AAD Premium Features on Guests? </vt:lpstr>
      <vt:lpstr>Terms of Use</vt:lpstr>
      <vt:lpstr>Azure MFA for Guest</vt:lpstr>
      <vt:lpstr>DEMO</vt:lpstr>
      <vt:lpstr>Azure B2B Access Control</vt:lpstr>
      <vt:lpstr>Azure AD Access Control</vt:lpstr>
      <vt:lpstr>Access Control - External User Rights</vt:lpstr>
      <vt:lpstr>DEMO</vt:lpstr>
      <vt:lpstr>Ensuring appropriate access to resources </vt:lpstr>
      <vt:lpstr>Access reviews (preview)</vt:lpstr>
      <vt:lpstr>Azure AD Access Review</vt:lpstr>
      <vt:lpstr>DEMO</vt:lpstr>
      <vt:lpstr>How you can use Azure AD access reviews</vt:lpstr>
      <vt:lpstr>Managing privileged access</vt:lpstr>
      <vt:lpstr>Privileged Identity Management</vt:lpstr>
      <vt:lpstr>DEMO</vt:lpstr>
      <vt:lpstr>Azure Information Protection</vt:lpstr>
      <vt:lpstr>Azure Information Protection (B2B)</vt:lpstr>
      <vt:lpstr>Azure Information Protection (B2B)</vt:lpstr>
      <vt:lpstr>DEMO</vt:lpstr>
      <vt:lpstr>Licenses</vt:lpstr>
      <vt:lpstr>Licenses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2018-02-05T10:56:25Z</dcterms:created>
  <dcterms:modified xsi:type="dcterms:W3CDTF">2018-02-05T10:56:33Z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a7fb6d5-1697-40e6-9532-979fbe3ca83e_Enabled">
    <vt:lpwstr>True</vt:lpwstr>
  </property>
  <property fmtid="{D5CDD505-2E9C-101B-9397-08002B2CF9AE}" pid="3" name="Sensitivity">
    <vt:lpwstr>General</vt:lpwstr>
  </property>
  <property fmtid="{D5CDD505-2E9C-101B-9397-08002B2CF9AE}" pid="4" name="MSIP_Label_aa7fb6d5-1697-40e6-9532-979fbe3ca83e_Extended_MSFT_Method">
    <vt:lpwstr>Automatic</vt:lpwstr>
  </property>
  <property fmtid="{D5CDD505-2E9C-101B-9397-08002B2CF9AE}" pid="5" name="MSIP_Label_aa7fb6d5-1697-40e6-9532-979fbe3ca83e_SetDate">
    <vt:lpwstr>2018-01-26T10:47:07.8279060Z</vt:lpwstr>
  </property>
  <property fmtid="{D5CDD505-2E9C-101B-9397-08002B2CF9AE}" pid="6" name="ContentTypeId">
    <vt:lpwstr>0x010100999194DB650B1C4189DF0A125A07D37D</vt:lpwstr>
  </property>
  <property fmtid="{D5CDD505-2E9C-101B-9397-08002B2CF9AE}" pid="7" name="MSIP_Label_aa7fb6d5-1697-40e6-9532-979fbe3ca83e_Name">
    <vt:lpwstr>General</vt:lpwstr>
  </property>
  <property fmtid="{D5CDD505-2E9C-101B-9397-08002B2CF9AE}" pid="8" name="MSIP_Label_aa7fb6d5-1697-40e6-9532-979fbe3ca83e_SiteId">
    <vt:lpwstr>405cdaac-2a0c-4b96-ba7f-8f1cf4dcd76f</vt:lpwstr>
  </property>
  <property fmtid="{D5CDD505-2E9C-101B-9397-08002B2CF9AE}" pid="9" name="MSIP_Label_aa7fb6d5-1697-40e6-9532-979fbe3ca83e_Owner">
    <vt:lpwstr>mail@ronnipedersen.com</vt:lpwstr>
  </property>
  <property fmtid="{D5CDD505-2E9C-101B-9397-08002B2CF9AE}" pid="10" name="MSIP_Label_aa7fb6d5-1697-40e6-9532-979fbe3ca83e_Application">
    <vt:lpwstr>Microsoft Azure Information Protection</vt:lpwstr>
  </property>
</Properties>
</file>